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2" r:id="rId4"/>
  </p:sldMasterIdLst>
  <p:notesMasterIdLst>
    <p:notesMasterId r:id="rId20"/>
  </p:notesMasterIdLst>
  <p:sldIdLst>
    <p:sldId id="256" r:id="rId5"/>
    <p:sldId id="257" r:id="rId6"/>
    <p:sldId id="261" r:id="rId7"/>
    <p:sldId id="266" r:id="rId8"/>
    <p:sldId id="260" r:id="rId9"/>
    <p:sldId id="277" r:id="rId10"/>
    <p:sldId id="280" r:id="rId11"/>
    <p:sldId id="281" r:id="rId12"/>
    <p:sldId id="264" r:id="rId13"/>
    <p:sldId id="283" r:id="rId14"/>
    <p:sldId id="285" r:id="rId15"/>
    <p:sldId id="265" r:id="rId16"/>
    <p:sldId id="284" r:id="rId17"/>
    <p:sldId id="274"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684" autoAdjust="0"/>
    <p:restoredTop sz="86441" autoAdjust="0"/>
  </p:normalViewPr>
  <p:slideViewPr>
    <p:cSldViewPr snapToGrid="0">
      <p:cViewPr varScale="1">
        <p:scale>
          <a:sx n="103" d="100"/>
          <a:sy n="103" d="100"/>
        </p:scale>
        <p:origin x="114" y="32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colm Millbrook" userId="50bee424-6513-4230-9e73-4db05b458510" providerId="ADAL" clId="{81B34D0E-08D6-4495-85B6-974B23C8F10B}"/>
    <pc:docChg chg="undo custSel modSld">
      <pc:chgData name="Malcolm Millbrook" userId="50bee424-6513-4230-9e73-4db05b458510" providerId="ADAL" clId="{81B34D0E-08D6-4495-85B6-974B23C8F10B}" dt="2025-06-18T11:55:56.801" v="149" actId="20577"/>
      <pc:docMkLst>
        <pc:docMk/>
      </pc:docMkLst>
      <pc:sldChg chg="modNotesTx">
        <pc:chgData name="Malcolm Millbrook" userId="50bee424-6513-4230-9e73-4db05b458510" providerId="ADAL" clId="{81B34D0E-08D6-4495-85B6-974B23C8F10B}" dt="2025-06-18T11:37:34.353" v="50" actId="20577"/>
        <pc:sldMkLst>
          <pc:docMk/>
          <pc:sldMk cId="109857222" sldId="256"/>
        </pc:sldMkLst>
      </pc:sldChg>
      <pc:sldChg chg="addSp modSp mod modNotesTx">
        <pc:chgData name="Malcolm Millbrook" userId="50bee424-6513-4230-9e73-4db05b458510" providerId="ADAL" clId="{81B34D0E-08D6-4495-85B6-974B23C8F10B}" dt="2025-06-18T11:55:56.801" v="149" actId="20577"/>
        <pc:sldMkLst>
          <pc:docMk/>
          <pc:sldMk cId="2997712234" sldId="265"/>
        </pc:sldMkLst>
        <pc:spChg chg="add">
          <ac:chgData name="Malcolm Millbrook" userId="50bee424-6513-4230-9e73-4db05b458510" providerId="ADAL" clId="{81B34D0E-08D6-4495-85B6-974B23C8F10B}" dt="2025-06-18T11:55:16.544" v="106"/>
          <ac:spMkLst>
            <pc:docMk/>
            <pc:sldMk cId="2997712234" sldId="265"/>
            <ac:spMk id="2" creationId="{15F3B05C-F625-0182-B29F-B03D4EE04D97}"/>
          </ac:spMkLst>
        </pc:spChg>
        <pc:spChg chg="mod">
          <ac:chgData name="Malcolm Millbrook" userId="50bee424-6513-4230-9e73-4db05b458510" providerId="ADAL" clId="{81B34D0E-08D6-4495-85B6-974B23C8F10B}" dt="2025-06-18T11:55:37.501" v="148" actId="20577"/>
          <ac:spMkLst>
            <pc:docMk/>
            <pc:sldMk cId="2997712234" sldId="265"/>
            <ac:spMk id="3" creationId="{1B9C1C4C-08E8-9B90-8F19-E493E4CA0221}"/>
          </ac:spMkLst>
        </pc:spChg>
      </pc:sldChg>
      <pc:sldChg chg="modSp mod">
        <pc:chgData name="Malcolm Millbrook" userId="50bee424-6513-4230-9e73-4db05b458510" providerId="ADAL" clId="{81B34D0E-08D6-4495-85B6-974B23C8F10B}" dt="2025-06-18T11:51:49.412" v="55" actId="20577"/>
        <pc:sldMkLst>
          <pc:docMk/>
          <pc:sldMk cId="1147052889" sldId="277"/>
        </pc:sldMkLst>
        <pc:graphicFrameChg chg="mod modGraphic">
          <ac:chgData name="Malcolm Millbrook" userId="50bee424-6513-4230-9e73-4db05b458510" providerId="ADAL" clId="{81B34D0E-08D6-4495-85B6-974B23C8F10B}" dt="2025-06-18T11:51:49.412" v="55" actId="20577"/>
          <ac:graphicFrameMkLst>
            <pc:docMk/>
            <pc:sldMk cId="1147052889" sldId="277"/>
            <ac:graphicFrameMk id="6" creationId="{48720102-0500-A25A-8518-F2BC57167277}"/>
          </ac:graphicFrameMkLst>
        </pc:graphicFrameChg>
      </pc:sldChg>
      <pc:sldChg chg="modSp mod">
        <pc:chgData name="Malcolm Millbrook" userId="50bee424-6513-4230-9e73-4db05b458510" providerId="ADAL" clId="{81B34D0E-08D6-4495-85B6-974B23C8F10B}" dt="2025-06-18T11:52:34.364" v="76" actId="20577"/>
        <pc:sldMkLst>
          <pc:docMk/>
          <pc:sldMk cId="1826382349" sldId="280"/>
        </pc:sldMkLst>
        <pc:graphicFrameChg chg="mod modGraphic">
          <ac:chgData name="Malcolm Millbrook" userId="50bee424-6513-4230-9e73-4db05b458510" providerId="ADAL" clId="{81B34D0E-08D6-4495-85B6-974B23C8F10B}" dt="2025-06-18T11:52:34.364" v="76" actId="20577"/>
          <ac:graphicFrameMkLst>
            <pc:docMk/>
            <pc:sldMk cId="1826382349" sldId="280"/>
            <ac:graphicFrameMk id="6" creationId="{845FE293-42B0-C2ED-4AD3-0C49EADDC76A}"/>
          </ac:graphicFrameMkLst>
        </pc:graphicFrameChg>
      </pc:sldChg>
      <pc:sldChg chg="modSp mod">
        <pc:chgData name="Malcolm Millbrook" userId="50bee424-6513-4230-9e73-4db05b458510" providerId="ADAL" clId="{81B34D0E-08D6-4495-85B6-974B23C8F10B}" dt="2025-06-18T11:53:21.613" v="88" actId="20577"/>
        <pc:sldMkLst>
          <pc:docMk/>
          <pc:sldMk cId="3288792487" sldId="281"/>
        </pc:sldMkLst>
        <pc:graphicFrameChg chg="mod modGraphic">
          <ac:chgData name="Malcolm Millbrook" userId="50bee424-6513-4230-9e73-4db05b458510" providerId="ADAL" clId="{81B34D0E-08D6-4495-85B6-974B23C8F10B}" dt="2025-06-18T11:53:21.613" v="88" actId="20577"/>
          <ac:graphicFrameMkLst>
            <pc:docMk/>
            <pc:sldMk cId="3288792487" sldId="281"/>
            <ac:graphicFrameMk id="6" creationId="{D855959F-38C3-9861-70E1-A3F368D9B581}"/>
          </ac:graphicFrameMkLst>
        </pc:graphicFrameChg>
      </pc:sldChg>
      <pc:sldChg chg="modSp mod">
        <pc:chgData name="Malcolm Millbrook" userId="50bee424-6513-4230-9e73-4db05b458510" providerId="ADAL" clId="{81B34D0E-08D6-4495-85B6-974B23C8F10B}" dt="2025-06-18T11:53:41.561" v="100" actId="20577"/>
        <pc:sldMkLst>
          <pc:docMk/>
          <pc:sldMk cId="3709032532" sldId="283"/>
        </pc:sldMkLst>
        <pc:spChg chg="mod">
          <ac:chgData name="Malcolm Millbrook" userId="50bee424-6513-4230-9e73-4db05b458510" providerId="ADAL" clId="{81B34D0E-08D6-4495-85B6-974B23C8F10B}" dt="2025-06-18T11:53:41.561" v="100" actId="20577"/>
          <ac:spMkLst>
            <pc:docMk/>
            <pc:sldMk cId="3709032532" sldId="283"/>
            <ac:spMk id="3" creationId="{AF2D8826-44DF-A485-81BB-EEE2C5A0C154}"/>
          </ac:spMkLst>
        </pc:spChg>
      </pc:sldChg>
      <pc:sldChg chg="modSp mod">
        <pc:chgData name="Malcolm Millbrook" userId="50bee424-6513-4230-9e73-4db05b458510" providerId="ADAL" clId="{81B34D0E-08D6-4495-85B6-974B23C8F10B}" dt="2025-06-18T11:54:30.579" v="103" actId="20577"/>
        <pc:sldMkLst>
          <pc:docMk/>
          <pc:sldMk cId="1543071201" sldId="285"/>
        </pc:sldMkLst>
        <pc:spChg chg="mod">
          <ac:chgData name="Malcolm Millbrook" userId="50bee424-6513-4230-9e73-4db05b458510" providerId="ADAL" clId="{81B34D0E-08D6-4495-85B6-974B23C8F10B}" dt="2025-06-18T11:54:30.579" v="103" actId="20577"/>
          <ac:spMkLst>
            <pc:docMk/>
            <pc:sldMk cId="1543071201" sldId="285"/>
            <ac:spMk id="3" creationId="{C1AFD718-A112-AEFB-458D-21F6C4E33D58}"/>
          </ac:spMkLst>
        </pc:spChg>
      </pc:sldChg>
    </pc:docChg>
  </pc:docChgLst>
  <pc:docChgLst>
    <pc:chgData name="Malcolm Millbrook" userId="50bee424-6513-4230-9e73-4db05b458510" providerId="ADAL" clId="{45A6E7B5-1C37-4553-9D15-00C7EAB866BF}"/>
    <pc:docChg chg="undo custSel modSld">
      <pc:chgData name="Malcolm Millbrook" userId="50bee424-6513-4230-9e73-4db05b458510" providerId="ADAL" clId="{45A6E7B5-1C37-4553-9D15-00C7EAB866BF}" dt="2025-06-10T13:36:17.055" v="439" actId="20577"/>
      <pc:docMkLst>
        <pc:docMk/>
      </pc:docMkLst>
      <pc:sldChg chg="modSp mod">
        <pc:chgData name="Malcolm Millbrook" userId="50bee424-6513-4230-9e73-4db05b458510" providerId="ADAL" clId="{45A6E7B5-1C37-4553-9D15-00C7EAB866BF}" dt="2025-06-09T12:59:43.625" v="8" actId="403"/>
        <pc:sldMkLst>
          <pc:docMk/>
          <pc:sldMk cId="100003989" sldId="257"/>
        </pc:sldMkLst>
        <pc:graphicFrameChg chg="modGraphic">
          <ac:chgData name="Malcolm Millbrook" userId="50bee424-6513-4230-9e73-4db05b458510" providerId="ADAL" clId="{45A6E7B5-1C37-4553-9D15-00C7EAB866BF}" dt="2025-06-09T12:59:43.625" v="8" actId="403"/>
          <ac:graphicFrameMkLst>
            <pc:docMk/>
            <pc:sldMk cId="100003989" sldId="257"/>
            <ac:graphicFrameMk id="5" creationId="{60EC4CE8-ED0F-4267-0FCC-6E64917D64BE}"/>
          </ac:graphicFrameMkLst>
        </pc:graphicFrameChg>
      </pc:sldChg>
      <pc:sldChg chg="modSp mod">
        <pc:chgData name="Malcolm Millbrook" userId="50bee424-6513-4230-9e73-4db05b458510" providerId="ADAL" clId="{45A6E7B5-1C37-4553-9D15-00C7EAB866BF}" dt="2025-06-09T12:59:37.005" v="7" actId="403"/>
        <pc:sldMkLst>
          <pc:docMk/>
          <pc:sldMk cId="1561975674" sldId="261"/>
        </pc:sldMkLst>
        <pc:spChg chg="mod">
          <ac:chgData name="Malcolm Millbrook" userId="50bee424-6513-4230-9e73-4db05b458510" providerId="ADAL" clId="{45A6E7B5-1C37-4553-9D15-00C7EAB866BF}" dt="2025-06-09T12:59:37.005" v="7" actId="403"/>
          <ac:spMkLst>
            <pc:docMk/>
            <pc:sldMk cId="1561975674" sldId="261"/>
            <ac:spMk id="41" creationId="{9C8D713A-8ACF-3957-56D9-E898FB3EC98C}"/>
          </ac:spMkLst>
        </pc:spChg>
      </pc:sldChg>
      <pc:sldChg chg="modSp mod setBg">
        <pc:chgData name="Malcolm Millbrook" userId="50bee424-6513-4230-9e73-4db05b458510" providerId="ADAL" clId="{45A6E7B5-1C37-4553-9D15-00C7EAB866BF}" dt="2025-06-09T13:00:17.199" v="12" actId="207"/>
        <pc:sldMkLst>
          <pc:docMk/>
          <pc:sldMk cId="1522003330" sldId="266"/>
        </pc:sldMkLst>
        <pc:spChg chg="mod">
          <ac:chgData name="Malcolm Millbrook" userId="50bee424-6513-4230-9e73-4db05b458510" providerId="ADAL" clId="{45A6E7B5-1C37-4553-9D15-00C7EAB866BF}" dt="2025-06-09T12:59:19.627" v="5" actId="207"/>
          <ac:spMkLst>
            <pc:docMk/>
            <pc:sldMk cId="1522003330" sldId="266"/>
            <ac:spMk id="2" creationId="{860FD0FC-C676-7B9B-687D-F78A22B72688}"/>
          </ac:spMkLst>
        </pc:spChg>
        <pc:spChg chg="mod">
          <ac:chgData name="Malcolm Millbrook" userId="50bee424-6513-4230-9e73-4db05b458510" providerId="ADAL" clId="{45A6E7B5-1C37-4553-9D15-00C7EAB866BF}" dt="2025-06-09T12:59:14.490" v="4" actId="207"/>
          <ac:spMkLst>
            <pc:docMk/>
            <pc:sldMk cId="1522003330" sldId="266"/>
            <ac:spMk id="5" creationId="{A752C692-4ED7-AA14-989D-2E334E986B74}"/>
          </ac:spMkLst>
        </pc:spChg>
        <pc:spChg chg="mod">
          <ac:chgData name="Malcolm Millbrook" userId="50bee424-6513-4230-9e73-4db05b458510" providerId="ADAL" clId="{45A6E7B5-1C37-4553-9D15-00C7EAB866BF}" dt="2025-06-09T13:00:13.752" v="11" actId="207"/>
          <ac:spMkLst>
            <pc:docMk/>
            <pc:sldMk cId="1522003330" sldId="266"/>
            <ac:spMk id="11" creationId="{BE5CDE3B-79B5-2652-4F1C-841A9DCC73DA}"/>
          </ac:spMkLst>
        </pc:spChg>
        <pc:spChg chg="mod">
          <ac:chgData name="Malcolm Millbrook" userId="50bee424-6513-4230-9e73-4db05b458510" providerId="ADAL" clId="{45A6E7B5-1C37-4553-9D15-00C7EAB866BF}" dt="2025-06-09T13:00:06.006" v="9" actId="207"/>
          <ac:spMkLst>
            <pc:docMk/>
            <pc:sldMk cId="1522003330" sldId="266"/>
            <ac:spMk id="12" creationId="{6D3C0535-CC3C-4AF7-8595-BEF6AD4A1A04}"/>
          </ac:spMkLst>
        </pc:spChg>
        <pc:spChg chg="mod">
          <ac:chgData name="Malcolm Millbrook" userId="50bee424-6513-4230-9e73-4db05b458510" providerId="ADAL" clId="{45A6E7B5-1C37-4553-9D15-00C7EAB866BF}" dt="2025-06-09T13:00:17.199" v="12" actId="207"/>
          <ac:spMkLst>
            <pc:docMk/>
            <pc:sldMk cId="1522003330" sldId="266"/>
            <ac:spMk id="13" creationId="{F3702CDA-5CD7-C47A-F9A3-5CFD6E078C0B}"/>
          </ac:spMkLst>
        </pc:spChg>
        <pc:spChg chg="mod">
          <ac:chgData name="Malcolm Millbrook" userId="50bee424-6513-4230-9e73-4db05b458510" providerId="ADAL" clId="{45A6E7B5-1C37-4553-9D15-00C7EAB866BF}" dt="2025-06-09T13:00:09.936" v="10" actId="207"/>
          <ac:spMkLst>
            <pc:docMk/>
            <pc:sldMk cId="1522003330" sldId="266"/>
            <ac:spMk id="14" creationId="{0134FF37-1921-0AE6-9512-7F49022DA2BC}"/>
          </ac:spMkLst>
        </pc:spChg>
      </pc:sldChg>
      <pc:sldChg chg="modSp mod">
        <pc:chgData name="Malcolm Millbrook" userId="50bee424-6513-4230-9e73-4db05b458510" providerId="ADAL" clId="{45A6E7B5-1C37-4553-9D15-00C7EAB866BF}" dt="2025-06-09T13:00:39.494" v="13" actId="207"/>
        <pc:sldMkLst>
          <pc:docMk/>
          <pc:sldMk cId="4069837013" sldId="276"/>
        </pc:sldMkLst>
        <pc:spChg chg="mod">
          <ac:chgData name="Malcolm Millbrook" userId="50bee424-6513-4230-9e73-4db05b458510" providerId="ADAL" clId="{45A6E7B5-1C37-4553-9D15-00C7EAB866BF}" dt="2025-06-09T13:00:39.494" v="13" actId="207"/>
          <ac:spMkLst>
            <pc:docMk/>
            <pc:sldMk cId="4069837013" sldId="276"/>
            <ac:spMk id="2" creationId="{5E5D9E89-DD17-E45E-65D5-66C494FAF6BE}"/>
          </ac:spMkLst>
        </pc:spChg>
      </pc:sldChg>
      <pc:sldChg chg="modSp mod">
        <pc:chgData name="Malcolm Millbrook" userId="50bee424-6513-4230-9e73-4db05b458510" providerId="ADAL" clId="{45A6E7B5-1C37-4553-9D15-00C7EAB866BF}" dt="2025-06-10T13:33:49.865" v="128"/>
        <pc:sldMkLst>
          <pc:docMk/>
          <pc:sldMk cId="1147052889" sldId="277"/>
        </pc:sldMkLst>
        <pc:graphicFrameChg chg="mod modGraphic">
          <ac:chgData name="Malcolm Millbrook" userId="50bee424-6513-4230-9e73-4db05b458510" providerId="ADAL" clId="{45A6E7B5-1C37-4553-9D15-00C7EAB866BF}" dt="2025-06-10T13:33:49.865" v="128"/>
          <ac:graphicFrameMkLst>
            <pc:docMk/>
            <pc:sldMk cId="1147052889" sldId="277"/>
            <ac:graphicFrameMk id="6" creationId="{48720102-0500-A25A-8518-F2BC57167277}"/>
          </ac:graphicFrameMkLst>
        </pc:graphicFrameChg>
      </pc:sldChg>
      <pc:sldChg chg="modSp mod">
        <pc:chgData name="Malcolm Millbrook" userId="50bee424-6513-4230-9e73-4db05b458510" providerId="ADAL" clId="{45A6E7B5-1C37-4553-9D15-00C7EAB866BF}" dt="2025-06-10T13:33:44.912" v="127"/>
        <pc:sldMkLst>
          <pc:docMk/>
          <pc:sldMk cId="1826382349" sldId="280"/>
        </pc:sldMkLst>
        <pc:graphicFrameChg chg="mod modGraphic">
          <ac:chgData name="Malcolm Millbrook" userId="50bee424-6513-4230-9e73-4db05b458510" providerId="ADAL" clId="{45A6E7B5-1C37-4553-9D15-00C7EAB866BF}" dt="2025-06-10T13:33:44.912" v="127"/>
          <ac:graphicFrameMkLst>
            <pc:docMk/>
            <pc:sldMk cId="1826382349" sldId="280"/>
            <ac:graphicFrameMk id="6" creationId="{845FE293-42B0-C2ED-4AD3-0C49EADDC76A}"/>
          </ac:graphicFrameMkLst>
        </pc:graphicFrameChg>
      </pc:sldChg>
      <pc:sldChg chg="modSp mod">
        <pc:chgData name="Malcolm Millbrook" userId="50bee424-6513-4230-9e73-4db05b458510" providerId="ADAL" clId="{45A6E7B5-1C37-4553-9D15-00C7EAB866BF}" dt="2025-06-10T13:34:18.036" v="169" actId="20577"/>
        <pc:sldMkLst>
          <pc:docMk/>
          <pc:sldMk cId="3288792487" sldId="281"/>
        </pc:sldMkLst>
        <pc:graphicFrameChg chg="modGraphic">
          <ac:chgData name="Malcolm Millbrook" userId="50bee424-6513-4230-9e73-4db05b458510" providerId="ADAL" clId="{45A6E7B5-1C37-4553-9D15-00C7EAB866BF}" dt="2025-06-10T13:34:18.036" v="169" actId="20577"/>
          <ac:graphicFrameMkLst>
            <pc:docMk/>
            <pc:sldMk cId="3288792487" sldId="281"/>
            <ac:graphicFrameMk id="6" creationId="{D855959F-38C3-9861-70E1-A3F368D9B581}"/>
          </ac:graphicFrameMkLst>
        </pc:graphicFrameChg>
      </pc:sldChg>
      <pc:sldChg chg="modSp mod modNotesTx">
        <pc:chgData name="Malcolm Millbrook" userId="50bee424-6513-4230-9e73-4db05b458510" providerId="ADAL" clId="{45A6E7B5-1C37-4553-9D15-00C7EAB866BF}" dt="2025-06-10T13:35:21.052" v="377" actId="20577"/>
        <pc:sldMkLst>
          <pc:docMk/>
          <pc:sldMk cId="3709032532" sldId="283"/>
        </pc:sldMkLst>
        <pc:spChg chg="mod">
          <ac:chgData name="Malcolm Millbrook" userId="50bee424-6513-4230-9e73-4db05b458510" providerId="ADAL" clId="{45A6E7B5-1C37-4553-9D15-00C7EAB866BF}" dt="2025-06-09T12:54:39.994" v="1" actId="20577"/>
          <ac:spMkLst>
            <pc:docMk/>
            <pc:sldMk cId="3709032532" sldId="283"/>
            <ac:spMk id="3" creationId="{AF2D8826-44DF-A485-81BB-EEE2C5A0C154}"/>
          </ac:spMkLst>
        </pc:spChg>
      </pc:sldChg>
      <pc:sldChg chg="modNotesTx">
        <pc:chgData name="Malcolm Millbrook" userId="50bee424-6513-4230-9e73-4db05b458510" providerId="ADAL" clId="{45A6E7B5-1C37-4553-9D15-00C7EAB866BF}" dt="2025-06-10T13:36:17.055" v="439" actId="20577"/>
        <pc:sldMkLst>
          <pc:docMk/>
          <pc:sldMk cId="1543071201" sldId="285"/>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27EC02-28E1-4292-996A-D5D948EF815B}" type="doc">
      <dgm:prSet loTypeId="urn:microsoft.com/office/officeart/2018/2/layout/IconLabelList" loCatId="icon" qsTypeId="urn:microsoft.com/office/officeart/2005/8/quickstyle/simple1" qsCatId="simple" csTypeId="urn:microsoft.com/office/officeart/2005/8/colors/accent3_2" csCatId="accent3" phldr="1"/>
      <dgm:spPr/>
      <dgm:t>
        <a:bodyPr/>
        <a:lstStyle/>
        <a:p>
          <a:endParaRPr lang="en-US"/>
        </a:p>
      </dgm:t>
    </dgm:pt>
    <dgm:pt modelId="{C7048909-3019-450D-82AB-EB633DDFFD2F}">
      <dgm:prSet custT="1"/>
      <dgm:spPr/>
      <dgm:t>
        <a:bodyPr/>
        <a:lstStyle/>
        <a:p>
          <a:pPr>
            <a:lnSpc>
              <a:spcPct val="100000"/>
            </a:lnSpc>
          </a:pPr>
          <a:r>
            <a:rPr lang="en-GB" sz="2400" dirty="0"/>
            <a:t>What is a Director of Studies?</a:t>
          </a:r>
          <a:endParaRPr lang="en-US" sz="2400" dirty="0"/>
        </a:p>
      </dgm:t>
    </dgm:pt>
    <dgm:pt modelId="{7327CF37-5F07-4941-BE71-33D8F2C18CD8}" type="parTrans" cxnId="{321AC0D3-D980-4B7B-ABD8-8F0760DF0EAD}">
      <dgm:prSet/>
      <dgm:spPr/>
      <dgm:t>
        <a:bodyPr/>
        <a:lstStyle/>
        <a:p>
          <a:endParaRPr lang="en-US" sz="4800"/>
        </a:p>
      </dgm:t>
    </dgm:pt>
    <dgm:pt modelId="{B94E4714-320F-4CE7-99F6-92E68246DEAE}" type="sibTrans" cxnId="{321AC0D3-D980-4B7B-ABD8-8F0760DF0EAD}">
      <dgm:prSet/>
      <dgm:spPr/>
      <dgm:t>
        <a:bodyPr/>
        <a:lstStyle/>
        <a:p>
          <a:endParaRPr lang="en-US" sz="3200"/>
        </a:p>
      </dgm:t>
    </dgm:pt>
    <dgm:pt modelId="{134D8FDC-042C-4AF3-9A85-EB54EAF94765}">
      <dgm:prSet custT="1"/>
      <dgm:spPr/>
      <dgm:t>
        <a:bodyPr/>
        <a:lstStyle/>
        <a:p>
          <a:pPr>
            <a:lnSpc>
              <a:spcPct val="100000"/>
            </a:lnSpc>
          </a:pPr>
          <a:r>
            <a:rPr lang="en-GB" sz="2400"/>
            <a:t>Typical workload timeline</a:t>
          </a:r>
          <a:endParaRPr lang="en-US" sz="2400"/>
        </a:p>
      </dgm:t>
    </dgm:pt>
    <dgm:pt modelId="{6ADF1AD1-E08C-4121-B488-3BFD4AB8CD49}" type="parTrans" cxnId="{ADBE2E88-B475-46F7-AB45-8213D5113BFE}">
      <dgm:prSet/>
      <dgm:spPr/>
      <dgm:t>
        <a:bodyPr/>
        <a:lstStyle/>
        <a:p>
          <a:endParaRPr lang="en-US" sz="4800"/>
        </a:p>
      </dgm:t>
    </dgm:pt>
    <dgm:pt modelId="{A3587BD3-E521-436F-AC69-2E3372CF8DF2}" type="sibTrans" cxnId="{ADBE2E88-B475-46F7-AB45-8213D5113BFE}">
      <dgm:prSet/>
      <dgm:spPr/>
      <dgm:t>
        <a:bodyPr/>
        <a:lstStyle/>
        <a:p>
          <a:endParaRPr lang="en-US" sz="3200"/>
        </a:p>
      </dgm:t>
    </dgm:pt>
    <dgm:pt modelId="{4574C60B-BD98-487B-87E0-FF5CF39F417E}">
      <dgm:prSet custT="1"/>
      <dgm:spPr/>
      <dgm:t>
        <a:bodyPr/>
        <a:lstStyle/>
        <a:p>
          <a:pPr>
            <a:lnSpc>
              <a:spcPct val="100000"/>
            </a:lnSpc>
          </a:pPr>
          <a:r>
            <a:rPr lang="en-GB" sz="2400"/>
            <a:t>General good practice</a:t>
          </a:r>
          <a:endParaRPr lang="en-US" sz="2400"/>
        </a:p>
      </dgm:t>
    </dgm:pt>
    <dgm:pt modelId="{35202BA3-B4CC-486D-A46A-2A7EF030383B}" type="parTrans" cxnId="{400C2939-A5F9-4EBE-9642-0FE6D4FABDE0}">
      <dgm:prSet/>
      <dgm:spPr/>
      <dgm:t>
        <a:bodyPr/>
        <a:lstStyle/>
        <a:p>
          <a:endParaRPr lang="en-US" sz="4800"/>
        </a:p>
      </dgm:t>
    </dgm:pt>
    <dgm:pt modelId="{91768076-A6F7-4081-BADF-EA0D87BEF5F6}" type="sibTrans" cxnId="{400C2939-A5F9-4EBE-9642-0FE6D4FABDE0}">
      <dgm:prSet/>
      <dgm:spPr/>
      <dgm:t>
        <a:bodyPr/>
        <a:lstStyle/>
        <a:p>
          <a:endParaRPr lang="en-US" sz="3200"/>
        </a:p>
      </dgm:t>
    </dgm:pt>
    <dgm:pt modelId="{742E547B-DADA-4C9F-99E8-9F060A7F4266}">
      <dgm:prSet custT="1"/>
      <dgm:spPr/>
      <dgm:t>
        <a:bodyPr/>
        <a:lstStyle/>
        <a:p>
          <a:pPr>
            <a:lnSpc>
              <a:spcPct val="100000"/>
            </a:lnSpc>
          </a:pPr>
          <a:r>
            <a:rPr lang="en-US" sz="2400"/>
            <a:t>Supporting students</a:t>
          </a:r>
        </a:p>
      </dgm:t>
    </dgm:pt>
    <dgm:pt modelId="{EFF13DEC-C616-41B8-A727-AB32578C397F}" type="parTrans" cxnId="{BC9B3EA1-DD4B-445C-9054-30C0D7F1D212}">
      <dgm:prSet/>
      <dgm:spPr/>
      <dgm:t>
        <a:bodyPr/>
        <a:lstStyle/>
        <a:p>
          <a:endParaRPr lang="en-US" sz="4800"/>
        </a:p>
      </dgm:t>
    </dgm:pt>
    <dgm:pt modelId="{324655A2-87E5-4BBD-A82F-52F28F9FE1EF}" type="sibTrans" cxnId="{BC9B3EA1-DD4B-445C-9054-30C0D7F1D212}">
      <dgm:prSet/>
      <dgm:spPr/>
      <dgm:t>
        <a:bodyPr/>
        <a:lstStyle/>
        <a:p>
          <a:endParaRPr lang="en-US" sz="3200"/>
        </a:p>
      </dgm:t>
    </dgm:pt>
    <dgm:pt modelId="{506E46F8-8CAD-4C7E-A4A3-B321E9DFD239}">
      <dgm:prSet custT="1"/>
      <dgm:spPr/>
      <dgm:t>
        <a:bodyPr/>
        <a:lstStyle/>
        <a:p>
          <a:pPr>
            <a:lnSpc>
              <a:spcPct val="100000"/>
            </a:lnSpc>
          </a:pPr>
          <a:r>
            <a:rPr lang="en-GB" sz="2400"/>
            <a:t>Further resources</a:t>
          </a:r>
          <a:endParaRPr lang="en-US" sz="2400"/>
        </a:p>
      </dgm:t>
    </dgm:pt>
    <dgm:pt modelId="{4B50F73B-D5BC-4CCB-86EE-710FE6AEE940}" type="parTrans" cxnId="{424CDB79-3AF5-4DEF-9A1B-595FA8E8D741}">
      <dgm:prSet/>
      <dgm:spPr/>
      <dgm:t>
        <a:bodyPr/>
        <a:lstStyle/>
        <a:p>
          <a:endParaRPr lang="en-US" sz="4800"/>
        </a:p>
      </dgm:t>
    </dgm:pt>
    <dgm:pt modelId="{793D273B-AA17-4C45-AF55-91436400C9DA}" type="sibTrans" cxnId="{424CDB79-3AF5-4DEF-9A1B-595FA8E8D741}">
      <dgm:prSet/>
      <dgm:spPr/>
      <dgm:t>
        <a:bodyPr/>
        <a:lstStyle/>
        <a:p>
          <a:endParaRPr lang="en-US" sz="3200"/>
        </a:p>
      </dgm:t>
    </dgm:pt>
    <dgm:pt modelId="{C0C2E8C0-3319-4B33-8A50-0D1169F8C402}" type="pres">
      <dgm:prSet presAssocID="{0927EC02-28E1-4292-996A-D5D948EF815B}" presName="root" presStyleCnt="0">
        <dgm:presLayoutVars>
          <dgm:dir/>
          <dgm:resizeHandles val="exact"/>
        </dgm:presLayoutVars>
      </dgm:prSet>
      <dgm:spPr/>
    </dgm:pt>
    <dgm:pt modelId="{60344FCE-844D-4ACE-A811-202AA71F84FC}" type="pres">
      <dgm:prSet presAssocID="{C7048909-3019-450D-82AB-EB633DDFFD2F}" presName="compNode" presStyleCnt="0"/>
      <dgm:spPr/>
    </dgm:pt>
    <dgm:pt modelId="{72B8DDD5-7593-4D79-AF03-C64A617D5F40}" type="pres">
      <dgm:prSet presAssocID="{C7048909-3019-450D-82AB-EB633DDFFD2F}" presName="iconRect" presStyleLbl="node1" presStyleIdx="0" presStyleCnt="5"/>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Target Audience with solid fill"/>
        </a:ext>
      </dgm:extLst>
    </dgm:pt>
    <dgm:pt modelId="{F1AD06B3-895D-4871-BBC2-D7EF0E63CE46}" type="pres">
      <dgm:prSet presAssocID="{C7048909-3019-450D-82AB-EB633DDFFD2F}" presName="spaceRect" presStyleCnt="0"/>
      <dgm:spPr/>
    </dgm:pt>
    <dgm:pt modelId="{BBA6A274-12AF-48D1-9EC7-52ED1014D4FE}" type="pres">
      <dgm:prSet presAssocID="{C7048909-3019-450D-82AB-EB633DDFFD2F}" presName="textRect" presStyleLbl="revTx" presStyleIdx="0" presStyleCnt="5">
        <dgm:presLayoutVars>
          <dgm:chMax val="1"/>
          <dgm:chPref val="1"/>
        </dgm:presLayoutVars>
      </dgm:prSet>
      <dgm:spPr/>
    </dgm:pt>
    <dgm:pt modelId="{B7CA92C3-B836-4507-AE7A-FA15E110D7CF}" type="pres">
      <dgm:prSet presAssocID="{B94E4714-320F-4CE7-99F6-92E68246DEAE}" presName="sibTrans" presStyleCnt="0"/>
      <dgm:spPr/>
    </dgm:pt>
    <dgm:pt modelId="{A267FFEC-3F40-407F-8384-9A8A30C3F9A3}" type="pres">
      <dgm:prSet presAssocID="{134D8FDC-042C-4AF3-9A85-EB54EAF94765}" presName="compNode" presStyleCnt="0"/>
      <dgm:spPr/>
    </dgm:pt>
    <dgm:pt modelId="{A35F19B4-A7C8-4CD2-9DE7-38AB49CD8E40}" type="pres">
      <dgm:prSet presAssocID="{134D8FDC-042C-4AF3-9A85-EB54EAF94765}" presName="iconRect" presStyleLbl="node1" presStyleIdx="1" presStyleCnt="5"/>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Monthly calendar with solid fill"/>
        </a:ext>
      </dgm:extLst>
    </dgm:pt>
    <dgm:pt modelId="{FA4F883C-0AD2-49E7-82CD-0BF97A3360A5}" type="pres">
      <dgm:prSet presAssocID="{134D8FDC-042C-4AF3-9A85-EB54EAF94765}" presName="spaceRect" presStyleCnt="0"/>
      <dgm:spPr/>
    </dgm:pt>
    <dgm:pt modelId="{E47BE4C2-7AA2-4E4F-82E7-3F5C36E5AF15}" type="pres">
      <dgm:prSet presAssocID="{134D8FDC-042C-4AF3-9A85-EB54EAF94765}" presName="textRect" presStyleLbl="revTx" presStyleIdx="1" presStyleCnt="5">
        <dgm:presLayoutVars>
          <dgm:chMax val="1"/>
          <dgm:chPref val="1"/>
        </dgm:presLayoutVars>
      </dgm:prSet>
      <dgm:spPr/>
    </dgm:pt>
    <dgm:pt modelId="{604E2219-D797-4ABB-8A6E-5F93D0CD5A61}" type="pres">
      <dgm:prSet presAssocID="{A3587BD3-E521-436F-AC69-2E3372CF8DF2}" presName="sibTrans" presStyleCnt="0"/>
      <dgm:spPr/>
    </dgm:pt>
    <dgm:pt modelId="{57458D49-EB1A-479A-8A0A-12D8D42DA3AE}" type="pres">
      <dgm:prSet presAssocID="{4574C60B-BD98-487B-87E0-FF5CF39F417E}" presName="compNode" presStyleCnt="0"/>
      <dgm:spPr/>
    </dgm:pt>
    <dgm:pt modelId="{6AD1073B-6C4D-441E-A9F3-0C60DF069952}" type="pres">
      <dgm:prSet presAssocID="{4574C60B-BD98-487B-87E0-FF5CF39F417E}" presName="iconRect" presStyleLbl="nod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Thumbs up sign with solid fill"/>
        </a:ext>
      </dgm:extLst>
    </dgm:pt>
    <dgm:pt modelId="{9CD13D36-8D2B-4EC0-89BF-0031722FEE60}" type="pres">
      <dgm:prSet presAssocID="{4574C60B-BD98-487B-87E0-FF5CF39F417E}" presName="spaceRect" presStyleCnt="0"/>
      <dgm:spPr/>
    </dgm:pt>
    <dgm:pt modelId="{5827DD2E-0C27-4FD8-A94F-7C0149129822}" type="pres">
      <dgm:prSet presAssocID="{4574C60B-BD98-487B-87E0-FF5CF39F417E}" presName="textRect" presStyleLbl="revTx" presStyleIdx="2" presStyleCnt="5">
        <dgm:presLayoutVars>
          <dgm:chMax val="1"/>
          <dgm:chPref val="1"/>
        </dgm:presLayoutVars>
      </dgm:prSet>
      <dgm:spPr/>
    </dgm:pt>
    <dgm:pt modelId="{453136CB-826A-4FBE-85FE-DE4210326C19}" type="pres">
      <dgm:prSet presAssocID="{91768076-A6F7-4081-BADF-EA0D87BEF5F6}" presName="sibTrans" presStyleCnt="0"/>
      <dgm:spPr/>
    </dgm:pt>
    <dgm:pt modelId="{93BF02CC-E230-41D0-9AD2-3E300AC5540D}" type="pres">
      <dgm:prSet presAssocID="{742E547B-DADA-4C9F-99E8-9F060A7F4266}" presName="compNode" presStyleCnt="0"/>
      <dgm:spPr/>
    </dgm:pt>
    <dgm:pt modelId="{0F2DEE23-53BC-4392-BC76-7DAC956DF66E}" type="pres">
      <dgm:prSet presAssocID="{742E547B-DADA-4C9F-99E8-9F060A7F4266}"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Open hand with solid fill"/>
        </a:ext>
      </dgm:extLst>
    </dgm:pt>
    <dgm:pt modelId="{53A9FAF0-C609-4CAD-95FE-D324ABBF95F3}" type="pres">
      <dgm:prSet presAssocID="{742E547B-DADA-4C9F-99E8-9F060A7F4266}" presName="spaceRect" presStyleCnt="0"/>
      <dgm:spPr/>
    </dgm:pt>
    <dgm:pt modelId="{9C6EC05B-78E6-4A22-9D50-8B60A6691438}" type="pres">
      <dgm:prSet presAssocID="{742E547B-DADA-4C9F-99E8-9F060A7F4266}" presName="textRect" presStyleLbl="revTx" presStyleIdx="3" presStyleCnt="5">
        <dgm:presLayoutVars>
          <dgm:chMax val="1"/>
          <dgm:chPref val="1"/>
        </dgm:presLayoutVars>
      </dgm:prSet>
      <dgm:spPr/>
    </dgm:pt>
    <dgm:pt modelId="{2C57D3D0-C813-47A1-BF72-4C41B21BFEE8}" type="pres">
      <dgm:prSet presAssocID="{324655A2-87E5-4BBD-A82F-52F28F9FE1EF}" presName="sibTrans" presStyleCnt="0"/>
      <dgm:spPr/>
    </dgm:pt>
    <dgm:pt modelId="{06981E44-223D-47FB-8E89-C37852B760EA}" type="pres">
      <dgm:prSet presAssocID="{506E46F8-8CAD-4C7E-A4A3-B321E9DFD239}" presName="compNode" presStyleCnt="0"/>
      <dgm:spPr/>
    </dgm:pt>
    <dgm:pt modelId="{6CD73E28-CBFF-4284-A040-66128187E6A1}" type="pres">
      <dgm:prSet presAssocID="{506E46F8-8CAD-4C7E-A4A3-B321E9DFD239}" presName="iconRect" presStyleLbl="node1" presStyleIdx="4" presStyleCnt="5"/>
      <dgm:spPr>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a:noFill/>
        </a:ln>
      </dgm:spPr>
      <dgm:extLst>
        <a:ext uri="{E40237B7-FDA0-4F09-8148-C483321AD2D9}">
          <dgm14:cNvPr xmlns:dgm14="http://schemas.microsoft.com/office/drawing/2010/diagram" id="0" name="" descr="Books on shelf with solid fill"/>
        </a:ext>
      </dgm:extLst>
    </dgm:pt>
    <dgm:pt modelId="{D5531BB3-4A3A-45BB-BFD3-92489AC8D36C}" type="pres">
      <dgm:prSet presAssocID="{506E46F8-8CAD-4C7E-A4A3-B321E9DFD239}" presName="spaceRect" presStyleCnt="0"/>
      <dgm:spPr/>
    </dgm:pt>
    <dgm:pt modelId="{C32BF738-821C-497F-BEC5-9AD8F62844B6}" type="pres">
      <dgm:prSet presAssocID="{506E46F8-8CAD-4C7E-A4A3-B321E9DFD239}" presName="textRect" presStyleLbl="revTx" presStyleIdx="4" presStyleCnt="5">
        <dgm:presLayoutVars>
          <dgm:chMax val="1"/>
          <dgm:chPref val="1"/>
        </dgm:presLayoutVars>
      </dgm:prSet>
      <dgm:spPr/>
    </dgm:pt>
  </dgm:ptLst>
  <dgm:cxnLst>
    <dgm:cxn modelId="{E9E31C06-6094-435D-A17B-B3B1960F5D86}" type="presOf" srcId="{C7048909-3019-450D-82AB-EB633DDFFD2F}" destId="{BBA6A274-12AF-48D1-9EC7-52ED1014D4FE}" srcOrd="0" destOrd="0" presId="urn:microsoft.com/office/officeart/2018/2/layout/IconLabelList"/>
    <dgm:cxn modelId="{15590D19-0A2A-4F7B-A9C0-2320EA79A97E}" type="presOf" srcId="{506E46F8-8CAD-4C7E-A4A3-B321E9DFD239}" destId="{C32BF738-821C-497F-BEC5-9AD8F62844B6}" srcOrd="0" destOrd="0" presId="urn:microsoft.com/office/officeart/2018/2/layout/IconLabelList"/>
    <dgm:cxn modelId="{8F765838-0281-4D09-9745-F3D1D90540EC}" type="presOf" srcId="{4574C60B-BD98-487B-87E0-FF5CF39F417E}" destId="{5827DD2E-0C27-4FD8-A94F-7C0149129822}" srcOrd="0" destOrd="0" presId="urn:microsoft.com/office/officeart/2018/2/layout/IconLabelList"/>
    <dgm:cxn modelId="{400C2939-A5F9-4EBE-9642-0FE6D4FABDE0}" srcId="{0927EC02-28E1-4292-996A-D5D948EF815B}" destId="{4574C60B-BD98-487B-87E0-FF5CF39F417E}" srcOrd="2" destOrd="0" parTransId="{35202BA3-B4CC-486D-A46A-2A7EF030383B}" sibTransId="{91768076-A6F7-4081-BADF-EA0D87BEF5F6}"/>
    <dgm:cxn modelId="{424CDB79-3AF5-4DEF-9A1B-595FA8E8D741}" srcId="{0927EC02-28E1-4292-996A-D5D948EF815B}" destId="{506E46F8-8CAD-4C7E-A4A3-B321E9DFD239}" srcOrd="4" destOrd="0" parTransId="{4B50F73B-D5BC-4CCB-86EE-710FE6AEE940}" sibTransId="{793D273B-AA17-4C45-AF55-91436400C9DA}"/>
    <dgm:cxn modelId="{ADBE2E88-B475-46F7-AB45-8213D5113BFE}" srcId="{0927EC02-28E1-4292-996A-D5D948EF815B}" destId="{134D8FDC-042C-4AF3-9A85-EB54EAF94765}" srcOrd="1" destOrd="0" parTransId="{6ADF1AD1-E08C-4121-B488-3BFD4AB8CD49}" sibTransId="{A3587BD3-E521-436F-AC69-2E3372CF8DF2}"/>
    <dgm:cxn modelId="{4F36E58E-D930-4AED-B2A9-54422D6BAF9C}" type="presOf" srcId="{134D8FDC-042C-4AF3-9A85-EB54EAF94765}" destId="{E47BE4C2-7AA2-4E4F-82E7-3F5C36E5AF15}" srcOrd="0" destOrd="0" presId="urn:microsoft.com/office/officeart/2018/2/layout/IconLabelList"/>
    <dgm:cxn modelId="{BC9B3EA1-DD4B-445C-9054-30C0D7F1D212}" srcId="{0927EC02-28E1-4292-996A-D5D948EF815B}" destId="{742E547B-DADA-4C9F-99E8-9F060A7F4266}" srcOrd="3" destOrd="0" parTransId="{EFF13DEC-C616-41B8-A727-AB32578C397F}" sibTransId="{324655A2-87E5-4BBD-A82F-52F28F9FE1EF}"/>
    <dgm:cxn modelId="{1CBE7DBF-C928-4116-A790-EDA813EA051B}" type="presOf" srcId="{742E547B-DADA-4C9F-99E8-9F060A7F4266}" destId="{9C6EC05B-78E6-4A22-9D50-8B60A6691438}" srcOrd="0" destOrd="0" presId="urn:microsoft.com/office/officeart/2018/2/layout/IconLabelList"/>
    <dgm:cxn modelId="{321AC0D3-D980-4B7B-ABD8-8F0760DF0EAD}" srcId="{0927EC02-28E1-4292-996A-D5D948EF815B}" destId="{C7048909-3019-450D-82AB-EB633DDFFD2F}" srcOrd="0" destOrd="0" parTransId="{7327CF37-5F07-4941-BE71-33D8F2C18CD8}" sibTransId="{B94E4714-320F-4CE7-99F6-92E68246DEAE}"/>
    <dgm:cxn modelId="{621959F9-A39C-4A1D-AA5C-705EAE0ED399}" type="presOf" srcId="{0927EC02-28E1-4292-996A-D5D948EF815B}" destId="{C0C2E8C0-3319-4B33-8A50-0D1169F8C402}" srcOrd="0" destOrd="0" presId="urn:microsoft.com/office/officeart/2018/2/layout/IconLabelList"/>
    <dgm:cxn modelId="{EF934C22-BCEF-4D87-B5F0-5A5D3412D570}" type="presParOf" srcId="{C0C2E8C0-3319-4B33-8A50-0D1169F8C402}" destId="{60344FCE-844D-4ACE-A811-202AA71F84FC}" srcOrd="0" destOrd="0" presId="urn:microsoft.com/office/officeart/2018/2/layout/IconLabelList"/>
    <dgm:cxn modelId="{2587C02C-9744-4AC1-91FC-99D72818D633}" type="presParOf" srcId="{60344FCE-844D-4ACE-A811-202AA71F84FC}" destId="{72B8DDD5-7593-4D79-AF03-C64A617D5F40}" srcOrd="0" destOrd="0" presId="urn:microsoft.com/office/officeart/2018/2/layout/IconLabelList"/>
    <dgm:cxn modelId="{82AEA389-863C-4AD9-B0BA-B690244FE517}" type="presParOf" srcId="{60344FCE-844D-4ACE-A811-202AA71F84FC}" destId="{F1AD06B3-895D-4871-BBC2-D7EF0E63CE46}" srcOrd="1" destOrd="0" presId="urn:microsoft.com/office/officeart/2018/2/layout/IconLabelList"/>
    <dgm:cxn modelId="{796F6100-2175-4016-A876-C2F793E8772B}" type="presParOf" srcId="{60344FCE-844D-4ACE-A811-202AA71F84FC}" destId="{BBA6A274-12AF-48D1-9EC7-52ED1014D4FE}" srcOrd="2" destOrd="0" presId="urn:microsoft.com/office/officeart/2018/2/layout/IconLabelList"/>
    <dgm:cxn modelId="{B8689EA1-C1CC-4C8F-8D37-15C9BDC97852}" type="presParOf" srcId="{C0C2E8C0-3319-4B33-8A50-0D1169F8C402}" destId="{B7CA92C3-B836-4507-AE7A-FA15E110D7CF}" srcOrd="1" destOrd="0" presId="urn:microsoft.com/office/officeart/2018/2/layout/IconLabelList"/>
    <dgm:cxn modelId="{7992FA1A-618B-4A09-A902-42C8ACE4A8A4}" type="presParOf" srcId="{C0C2E8C0-3319-4B33-8A50-0D1169F8C402}" destId="{A267FFEC-3F40-407F-8384-9A8A30C3F9A3}" srcOrd="2" destOrd="0" presId="urn:microsoft.com/office/officeart/2018/2/layout/IconLabelList"/>
    <dgm:cxn modelId="{605D6159-9FB9-4C70-BDBB-AC69C52ACBB5}" type="presParOf" srcId="{A267FFEC-3F40-407F-8384-9A8A30C3F9A3}" destId="{A35F19B4-A7C8-4CD2-9DE7-38AB49CD8E40}" srcOrd="0" destOrd="0" presId="urn:microsoft.com/office/officeart/2018/2/layout/IconLabelList"/>
    <dgm:cxn modelId="{829169F1-EC20-4522-8A2A-0CCC909604F4}" type="presParOf" srcId="{A267FFEC-3F40-407F-8384-9A8A30C3F9A3}" destId="{FA4F883C-0AD2-49E7-82CD-0BF97A3360A5}" srcOrd="1" destOrd="0" presId="urn:microsoft.com/office/officeart/2018/2/layout/IconLabelList"/>
    <dgm:cxn modelId="{8B02364B-445E-478A-9FD9-14B0FD9FFB80}" type="presParOf" srcId="{A267FFEC-3F40-407F-8384-9A8A30C3F9A3}" destId="{E47BE4C2-7AA2-4E4F-82E7-3F5C36E5AF15}" srcOrd="2" destOrd="0" presId="urn:microsoft.com/office/officeart/2018/2/layout/IconLabelList"/>
    <dgm:cxn modelId="{A4ECE846-98D8-4751-9733-462BD9B5C90F}" type="presParOf" srcId="{C0C2E8C0-3319-4B33-8A50-0D1169F8C402}" destId="{604E2219-D797-4ABB-8A6E-5F93D0CD5A61}" srcOrd="3" destOrd="0" presId="urn:microsoft.com/office/officeart/2018/2/layout/IconLabelList"/>
    <dgm:cxn modelId="{6A5D39BF-EF5D-4A84-9A9C-BBE95DB24B52}" type="presParOf" srcId="{C0C2E8C0-3319-4B33-8A50-0D1169F8C402}" destId="{57458D49-EB1A-479A-8A0A-12D8D42DA3AE}" srcOrd="4" destOrd="0" presId="urn:microsoft.com/office/officeart/2018/2/layout/IconLabelList"/>
    <dgm:cxn modelId="{6EE0DB37-0F33-43E3-BB87-9DB963512CA6}" type="presParOf" srcId="{57458D49-EB1A-479A-8A0A-12D8D42DA3AE}" destId="{6AD1073B-6C4D-441E-A9F3-0C60DF069952}" srcOrd="0" destOrd="0" presId="urn:microsoft.com/office/officeart/2018/2/layout/IconLabelList"/>
    <dgm:cxn modelId="{7BF375FF-E980-4CE2-A09D-9CF0D46E78D6}" type="presParOf" srcId="{57458D49-EB1A-479A-8A0A-12D8D42DA3AE}" destId="{9CD13D36-8D2B-4EC0-89BF-0031722FEE60}" srcOrd="1" destOrd="0" presId="urn:microsoft.com/office/officeart/2018/2/layout/IconLabelList"/>
    <dgm:cxn modelId="{F07C7530-CE29-4B08-A64C-B581B601E4F8}" type="presParOf" srcId="{57458D49-EB1A-479A-8A0A-12D8D42DA3AE}" destId="{5827DD2E-0C27-4FD8-A94F-7C0149129822}" srcOrd="2" destOrd="0" presId="urn:microsoft.com/office/officeart/2018/2/layout/IconLabelList"/>
    <dgm:cxn modelId="{289CFF00-4445-4BAB-94B3-9E3856A78066}" type="presParOf" srcId="{C0C2E8C0-3319-4B33-8A50-0D1169F8C402}" destId="{453136CB-826A-4FBE-85FE-DE4210326C19}" srcOrd="5" destOrd="0" presId="urn:microsoft.com/office/officeart/2018/2/layout/IconLabelList"/>
    <dgm:cxn modelId="{98FC223D-AAC4-4C57-8823-10554C8169EE}" type="presParOf" srcId="{C0C2E8C0-3319-4B33-8A50-0D1169F8C402}" destId="{93BF02CC-E230-41D0-9AD2-3E300AC5540D}" srcOrd="6" destOrd="0" presId="urn:microsoft.com/office/officeart/2018/2/layout/IconLabelList"/>
    <dgm:cxn modelId="{E9F484F6-4D6F-41F7-BF9F-89F3F671270F}" type="presParOf" srcId="{93BF02CC-E230-41D0-9AD2-3E300AC5540D}" destId="{0F2DEE23-53BC-4392-BC76-7DAC956DF66E}" srcOrd="0" destOrd="0" presId="urn:microsoft.com/office/officeart/2018/2/layout/IconLabelList"/>
    <dgm:cxn modelId="{B3057DC1-FF83-4370-B901-60CAFFDB6521}" type="presParOf" srcId="{93BF02CC-E230-41D0-9AD2-3E300AC5540D}" destId="{53A9FAF0-C609-4CAD-95FE-D324ABBF95F3}" srcOrd="1" destOrd="0" presId="urn:microsoft.com/office/officeart/2018/2/layout/IconLabelList"/>
    <dgm:cxn modelId="{A2135AC7-A2B9-45DA-BA92-FC9221B9FE15}" type="presParOf" srcId="{93BF02CC-E230-41D0-9AD2-3E300AC5540D}" destId="{9C6EC05B-78E6-4A22-9D50-8B60A6691438}" srcOrd="2" destOrd="0" presId="urn:microsoft.com/office/officeart/2018/2/layout/IconLabelList"/>
    <dgm:cxn modelId="{AEB31B59-6E43-4C31-8639-8CE132A8D5F5}" type="presParOf" srcId="{C0C2E8C0-3319-4B33-8A50-0D1169F8C402}" destId="{2C57D3D0-C813-47A1-BF72-4C41B21BFEE8}" srcOrd="7" destOrd="0" presId="urn:microsoft.com/office/officeart/2018/2/layout/IconLabelList"/>
    <dgm:cxn modelId="{9F6DC04C-C476-47CB-B4B0-3CE8B6F36E55}" type="presParOf" srcId="{C0C2E8C0-3319-4B33-8A50-0D1169F8C402}" destId="{06981E44-223D-47FB-8E89-C37852B760EA}" srcOrd="8" destOrd="0" presId="urn:microsoft.com/office/officeart/2018/2/layout/IconLabelList"/>
    <dgm:cxn modelId="{3E1DF747-B5BA-4B2C-B47D-A9F7DF4524C9}" type="presParOf" srcId="{06981E44-223D-47FB-8E89-C37852B760EA}" destId="{6CD73E28-CBFF-4284-A040-66128187E6A1}" srcOrd="0" destOrd="0" presId="urn:microsoft.com/office/officeart/2018/2/layout/IconLabelList"/>
    <dgm:cxn modelId="{E389B537-D78F-4C31-8B99-D55228466ED3}" type="presParOf" srcId="{06981E44-223D-47FB-8E89-C37852B760EA}" destId="{D5531BB3-4A3A-45BB-BFD3-92489AC8D36C}" srcOrd="1" destOrd="0" presId="urn:microsoft.com/office/officeart/2018/2/layout/IconLabelList"/>
    <dgm:cxn modelId="{6B33C322-EC38-41DF-BE5D-D5DF0DEEE88B}" type="presParOf" srcId="{06981E44-223D-47FB-8E89-C37852B760EA}" destId="{C32BF738-821C-497F-BEC5-9AD8F62844B6}"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B8DDD5-7593-4D79-AF03-C64A617D5F40}">
      <dsp:nvSpPr>
        <dsp:cNvPr id="0" name=""/>
        <dsp:cNvSpPr/>
      </dsp:nvSpPr>
      <dsp:spPr>
        <a:xfrm>
          <a:off x="419172" y="1006721"/>
          <a:ext cx="684228" cy="684228"/>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A6A274-12AF-48D1-9EC7-52ED1014D4FE}">
      <dsp:nvSpPr>
        <dsp:cNvPr id="0" name=""/>
        <dsp:cNvSpPr/>
      </dsp:nvSpPr>
      <dsp:spPr>
        <a:xfrm>
          <a:off x="1032" y="1997823"/>
          <a:ext cx="1520507" cy="91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dirty="0"/>
            <a:t>What is a Director of Studies?</a:t>
          </a:r>
          <a:endParaRPr lang="en-US" sz="2400" kern="1200" dirty="0"/>
        </a:p>
      </dsp:txBody>
      <dsp:txXfrm>
        <a:off x="1032" y="1997823"/>
        <a:ext cx="1520507" cy="912304"/>
      </dsp:txXfrm>
    </dsp:sp>
    <dsp:sp modelId="{A35F19B4-A7C8-4CD2-9DE7-38AB49CD8E40}">
      <dsp:nvSpPr>
        <dsp:cNvPr id="0" name=""/>
        <dsp:cNvSpPr/>
      </dsp:nvSpPr>
      <dsp:spPr>
        <a:xfrm>
          <a:off x="2205769" y="1006721"/>
          <a:ext cx="684228" cy="684228"/>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47BE4C2-7AA2-4E4F-82E7-3F5C36E5AF15}">
      <dsp:nvSpPr>
        <dsp:cNvPr id="0" name=""/>
        <dsp:cNvSpPr/>
      </dsp:nvSpPr>
      <dsp:spPr>
        <a:xfrm>
          <a:off x="1787629" y="1997823"/>
          <a:ext cx="1520507" cy="91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a:t>Typical workload timeline</a:t>
          </a:r>
          <a:endParaRPr lang="en-US" sz="2400" kern="1200"/>
        </a:p>
      </dsp:txBody>
      <dsp:txXfrm>
        <a:off x="1787629" y="1997823"/>
        <a:ext cx="1520507" cy="912304"/>
      </dsp:txXfrm>
    </dsp:sp>
    <dsp:sp modelId="{6AD1073B-6C4D-441E-A9F3-0C60DF069952}">
      <dsp:nvSpPr>
        <dsp:cNvPr id="0" name=""/>
        <dsp:cNvSpPr/>
      </dsp:nvSpPr>
      <dsp:spPr>
        <a:xfrm>
          <a:off x="3992365" y="1006721"/>
          <a:ext cx="684228" cy="684228"/>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827DD2E-0C27-4FD8-A94F-7C0149129822}">
      <dsp:nvSpPr>
        <dsp:cNvPr id="0" name=""/>
        <dsp:cNvSpPr/>
      </dsp:nvSpPr>
      <dsp:spPr>
        <a:xfrm>
          <a:off x="3574226" y="1997823"/>
          <a:ext cx="1520507" cy="91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a:t>General good practice</a:t>
          </a:r>
          <a:endParaRPr lang="en-US" sz="2400" kern="1200"/>
        </a:p>
      </dsp:txBody>
      <dsp:txXfrm>
        <a:off x="3574226" y="1997823"/>
        <a:ext cx="1520507" cy="912304"/>
      </dsp:txXfrm>
    </dsp:sp>
    <dsp:sp modelId="{0F2DEE23-53BC-4392-BC76-7DAC956DF66E}">
      <dsp:nvSpPr>
        <dsp:cNvPr id="0" name=""/>
        <dsp:cNvSpPr/>
      </dsp:nvSpPr>
      <dsp:spPr>
        <a:xfrm>
          <a:off x="1312470" y="3290254"/>
          <a:ext cx="684228" cy="684228"/>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6EC05B-78E6-4A22-9D50-8B60A6691438}">
      <dsp:nvSpPr>
        <dsp:cNvPr id="0" name=""/>
        <dsp:cNvSpPr/>
      </dsp:nvSpPr>
      <dsp:spPr>
        <a:xfrm>
          <a:off x="894331" y="4281357"/>
          <a:ext cx="1520507" cy="91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US" sz="2400" kern="1200"/>
            <a:t>Supporting students</a:t>
          </a:r>
        </a:p>
      </dsp:txBody>
      <dsp:txXfrm>
        <a:off x="894331" y="4281357"/>
        <a:ext cx="1520507" cy="912304"/>
      </dsp:txXfrm>
    </dsp:sp>
    <dsp:sp modelId="{6CD73E28-CBFF-4284-A040-66128187E6A1}">
      <dsp:nvSpPr>
        <dsp:cNvPr id="0" name=""/>
        <dsp:cNvSpPr/>
      </dsp:nvSpPr>
      <dsp:spPr>
        <a:xfrm>
          <a:off x="3099067" y="3290254"/>
          <a:ext cx="684228" cy="684228"/>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2BF738-821C-497F-BEC5-9AD8F62844B6}">
      <dsp:nvSpPr>
        <dsp:cNvPr id="0" name=""/>
        <dsp:cNvSpPr/>
      </dsp:nvSpPr>
      <dsp:spPr>
        <a:xfrm>
          <a:off x="2680927" y="4281357"/>
          <a:ext cx="1520507" cy="9123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en-GB" sz="2400" kern="1200"/>
            <a:t>Further resources</a:t>
          </a:r>
          <a:endParaRPr lang="en-US" sz="2400" kern="1200"/>
        </a:p>
      </dsp:txBody>
      <dsp:txXfrm>
        <a:off x="2680927" y="4281357"/>
        <a:ext cx="1520507" cy="91230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5F81AB-EF3D-4B30-8AB5-0E3A757957C9}" type="datetimeFigureOut">
              <a:rPr lang="en-GB" smtClean="0"/>
              <a:t>18/06/2025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A36681-0767-4DD6-BEFB-5A3E247851CD}" type="slidenum">
              <a:rPr lang="en-GB" smtClean="0"/>
              <a:t>‹#›</a:t>
            </a:fld>
            <a:endParaRPr lang="en-GB"/>
          </a:p>
        </p:txBody>
      </p:sp>
    </p:spTree>
    <p:extLst>
      <p:ext uri="{BB962C8B-B14F-4D97-AF65-F5344CB8AC3E}">
        <p14:creationId xmlns:p14="http://schemas.microsoft.com/office/powerpoint/2010/main" val="1091797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Notes are included here either as a guide for</a:t>
            </a:r>
            <a:r>
              <a:rPr lang="en-GB" baseline="0" dirty="0"/>
              <a:t> the training provider, or prompts for the College to consider when adapting these slides.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Further resources: https://universityofcambridgecloud.sharepoint.com/sites/UoC_SupportingSupervisions/SitePages/Directors-of-Studies.aspx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Template v1, published 07/07/25. Created by Malcolm Millbrook, Intercollegiate Services Ltd, consolidating previous guidance and with contributions from intercollegiate senior officers, Heads of Department in the University’s Education Section, and the Cambridge SU.</a:t>
            </a:r>
          </a:p>
        </p:txBody>
      </p:sp>
      <p:sp>
        <p:nvSpPr>
          <p:cNvPr id="4" name="Slide Number Placeholder 3"/>
          <p:cNvSpPr>
            <a:spLocks noGrp="1"/>
          </p:cNvSpPr>
          <p:nvPr>
            <p:ph type="sldNum" sz="quarter" idx="5"/>
          </p:nvPr>
        </p:nvSpPr>
        <p:spPr/>
        <p:txBody>
          <a:bodyPr/>
          <a:lstStyle/>
          <a:p>
            <a:fld id="{81A36681-0767-4DD6-BEFB-5A3E247851CD}" type="slidenum">
              <a:rPr lang="en-GB" smtClean="0"/>
              <a:t>1</a:t>
            </a:fld>
            <a:endParaRPr lang="en-GB"/>
          </a:p>
        </p:txBody>
      </p:sp>
    </p:spTree>
    <p:extLst>
      <p:ext uri="{BB962C8B-B14F-4D97-AF65-F5344CB8AC3E}">
        <p14:creationId xmlns:p14="http://schemas.microsoft.com/office/powerpoint/2010/main" val="97933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7125B-FAD1-EC26-6609-3B47A8969D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CD721D-D775-3529-A986-2CB200F2A2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379D648-5FEA-6B3D-E786-255A55B9373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A supervision is supplementary bespoke small group teaching paid for by the College, however depending on the subject/Part/paper supervisions may be centrally organised. In any case, Directors of Studies are responsible for their students having sufficient supervision provision, particularly for subjects which have compulsory papers for accreditation. The Department/Faculty will have information on how supervisions are typically arranged.</a:t>
            </a:r>
          </a:p>
          <a:p>
            <a:pPr marL="171450" indent="-171450">
              <a:buFont typeface="Arial" panose="020B0604020202020204" pitchFamily="34" charset="0"/>
              <a:buChar char="•"/>
            </a:pPr>
            <a:r>
              <a:rPr lang="en-GB" dirty="0"/>
              <a:t>DoS should have an understanding of their students’ course structure and aspirations/interests, to ensure the correct paper choices are made. For instance, there may be particular paper combinations that are not eligible, or restrictions on the number of students who can take a paper. Once paper choices are confirmed supervisions can then be arranged, though it is likely students will change their minds throughout Michaelmas.</a:t>
            </a:r>
          </a:p>
          <a:p>
            <a:pPr marL="171450" indent="-171450">
              <a:buFont typeface="Arial" panose="020B0604020202020204" pitchFamily="34" charset="0"/>
              <a:buChar char="•"/>
            </a:pPr>
            <a:r>
              <a:rPr lang="en-GB" dirty="0"/>
              <a:t>Make sure that supervisors you recruit have contact details of their students, how many supervisions they are expected to deliver, the preparation time likely needed (which shouldn’t be more than 1.5 hours per supervision), and access to any materials provided by the Department/Faculty. New supervisors will need to complete at least online training, and register with CamCORS.</a:t>
            </a:r>
          </a:p>
          <a:p>
            <a:pPr marL="171450" indent="-171450">
              <a:buFont typeface="Arial" panose="020B0604020202020204" pitchFamily="34" charset="0"/>
              <a:buChar char="•"/>
            </a:pPr>
            <a:r>
              <a:rPr lang="en-GB" dirty="0"/>
              <a:t>Due to visa restrictions international students cannot be self-employed and cannot work more than 20 hours per week (as the intercollegiate payment rate assumes 1.5 hours of work to prepare for a 1 hour supervision, this equals max 8 supervisions per week).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University has stated that none of its courses (except for Medicine, Vet Med, Computer Science, and Chemical Engineering and Biotechnology) include remote teaching, no course can have above 20% remote teaching without approval by the Home Office, therefore all supervisions should be held in person to avoid breaching this limit.</a:t>
            </a:r>
          </a:p>
          <a:p>
            <a:pPr marL="171450" indent="-171450">
              <a:buFont typeface="Arial" panose="020B0604020202020204" pitchFamily="34" charset="0"/>
              <a:buChar char="•"/>
            </a:pPr>
            <a:r>
              <a:rPr lang="en-GB" dirty="0"/>
              <a:t>Review supervision reports submitted for your approval towards the end of each term. Reject any reports which are incomplete or request payment for teaching beyond what was agreed. Use content of reports to check students’ progress, and raise any issues if needed with their Tutor or the Senior Tutor.</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B8329CC6-F4FD-0A80-CEFB-31B6D79A050E}"/>
              </a:ext>
            </a:extLst>
          </p:cNvPr>
          <p:cNvSpPr>
            <a:spLocks noGrp="1"/>
          </p:cNvSpPr>
          <p:nvPr>
            <p:ph type="sldNum" sz="quarter" idx="5"/>
          </p:nvPr>
        </p:nvSpPr>
        <p:spPr/>
        <p:txBody>
          <a:bodyPr/>
          <a:lstStyle/>
          <a:p>
            <a:fld id="{81A36681-0767-4DD6-BEFB-5A3E247851CD}" type="slidenum">
              <a:rPr lang="en-GB" smtClean="0"/>
              <a:t>10</a:t>
            </a:fld>
            <a:endParaRPr lang="en-GB"/>
          </a:p>
        </p:txBody>
      </p:sp>
    </p:spTree>
    <p:extLst>
      <p:ext uri="{BB962C8B-B14F-4D97-AF65-F5344CB8AC3E}">
        <p14:creationId xmlns:p14="http://schemas.microsoft.com/office/powerpoint/2010/main" val="3183667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EF59D-9286-D67A-6EF4-65D42D1AD4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F373D7-0818-CD3F-280A-A614BE3637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FB088D-0F83-186F-D0AE-C97EDA1F717E}"/>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dirty="0"/>
              <a:t>Directors of Studies advise on the selection of applicants, contributing to fair access to study at Cambridge: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University Open Days are held early July, College Open Days are also held in September. </a:t>
            </a:r>
            <a:r>
              <a:rPr lang="en-GB"/>
              <a:t>[The </a:t>
            </a:r>
            <a:r>
              <a:rPr lang="en-GB" dirty="0"/>
              <a:t>College also runs various outreach events which DoS are expected to contribute towards].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Admissions Office will want to confirm availability to interview, and interview format, as early as possible for deselection/scheduling purposes.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With their expertise in course requirements DoS will be able to aid in deselection/offer decisions.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DoS may need to be available to attend Winter/Summer Pools.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DoS will be asked for advice on what information to present to potential applicants, and material such as reading lists that offer holders need to read before arriving in Cambridge.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F999DE70-670C-3494-6943-B0CE19DC73D7}"/>
              </a:ext>
            </a:extLst>
          </p:cNvPr>
          <p:cNvSpPr>
            <a:spLocks noGrp="1"/>
          </p:cNvSpPr>
          <p:nvPr>
            <p:ph type="sldNum" sz="quarter" idx="5"/>
          </p:nvPr>
        </p:nvSpPr>
        <p:spPr/>
        <p:txBody>
          <a:bodyPr/>
          <a:lstStyle/>
          <a:p>
            <a:fld id="{81A36681-0767-4DD6-BEFB-5A3E247851CD}" type="slidenum">
              <a:rPr lang="en-GB" smtClean="0"/>
              <a:t>11</a:t>
            </a:fld>
            <a:endParaRPr lang="en-GB"/>
          </a:p>
        </p:txBody>
      </p:sp>
    </p:spTree>
    <p:extLst>
      <p:ext uri="{BB962C8B-B14F-4D97-AF65-F5344CB8AC3E}">
        <p14:creationId xmlns:p14="http://schemas.microsoft.com/office/powerpoint/2010/main" val="1393366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C9579-9E90-BF67-82F5-CD0A44376C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2FCEFF-D428-256D-5B6F-68BE27090A3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8E53B9B-7308-9F2F-CD46-1B88BAA6CAE2}"/>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ADRC provides confidential information, advice and guidance to staff and students about the best ways to remove barriers to a disabled student’s ability to fully experience all that Cambridge has to offer. Tutor should advise students to contact ADRC if they disclose a disability, it is the student’s responsibility to obtain this support with ADRC.</a:t>
            </a:r>
          </a:p>
          <a:p>
            <a:pPr marL="171450" indent="-171450">
              <a:buFont typeface="Arial" panose="020B0604020202020204" pitchFamily="34" charset="0"/>
              <a:buChar char="•"/>
            </a:pPr>
            <a:r>
              <a:rPr lang="en-GB" dirty="0"/>
              <a:t>An SSD will be produced once student has engaged with ADRC and need for support is concerned. Available on CamSIS. </a:t>
            </a:r>
          </a:p>
          <a:p>
            <a:pPr marL="171450" indent="-171450">
              <a:buFont typeface="Arial" panose="020B0604020202020204" pitchFamily="34" charset="0"/>
              <a:buChar char="•"/>
            </a:pPr>
            <a:r>
              <a:rPr lang="en-GB" dirty="0"/>
              <a:t>The Tutor will liaise with University/College staff to confirm their students are suitably supported, however DoS should be aware of SSDs to check necessary arrangements have been made for the student’s supervisions and assessments.</a:t>
            </a:r>
          </a:p>
        </p:txBody>
      </p:sp>
      <p:sp>
        <p:nvSpPr>
          <p:cNvPr id="4" name="Slide Number Placeholder 3">
            <a:extLst>
              <a:ext uri="{FF2B5EF4-FFF2-40B4-BE49-F238E27FC236}">
                <a16:creationId xmlns:a16="http://schemas.microsoft.com/office/drawing/2014/main" id="{2877701D-520A-D263-BBFE-5C7EB40050B7}"/>
              </a:ext>
            </a:extLst>
          </p:cNvPr>
          <p:cNvSpPr>
            <a:spLocks noGrp="1"/>
          </p:cNvSpPr>
          <p:nvPr>
            <p:ph type="sldNum" sz="quarter" idx="5"/>
          </p:nvPr>
        </p:nvSpPr>
        <p:spPr/>
        <p:txBody>
          <a:bodyPr/>
          <a:lstStyle/>
          <a:p>
            <a:fld id="{81A36681-0767-4DD6-BEFB-5A3E247851CD}" type="slidenum">
              <a:rPr lang="en-GB" smtClean="0"/>
              <a:t>12</a:t>
            </a:fld>
            <a:endParaRPr lang="en-GB"/>
          </a:p>
        </p:txBody>
      </p:sp>
    </p:spTree>
    <p:extLst>
      <p:ext uri="{BB962C8B-B14F-4D97-AF65-F5344CB8AC3E}">
        <p14:creationId xmlns:p14="http://schemas.microsoft.com/office/powerpoint/2010/main" val="3778018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UK Visas and Immigration requires the University to keep a record of the academic engagement of international students on student visas as part of its visa sponsorship duties. At undergraduate level, and for </a:t>
            </a:r>
            <a:r>
              <a:rPr lang="en-GB" dirty="0" err="1"/>
              <a:t>MASt</a:t>
            </a:r>
            <a:r>
              <a:rPr lang="en-GB" dirty="0"/>
              <a:t> students, Colleges monitor this engagement, and it is reported back to the University’s International Student Office at the end of each term by the Tutorial Office. </a:t>
            </a:r>
          </a:p>
          <a:p>
            <a:pPr marL="171450" indent="-171450">
              <a:buFont typeface="Arial" panose="020B0604020202020204" pitchFamily="34" charset="0"/>
              <a:buChar char="•"/>
            </a:pPr>
            <a:r>
              <a:rPr lang="en-GB" dirty="0"/>
              <a:t>CamCORS reports are used as evidence of engagement but the Directors of Studies twice termly in person meetings are also an important part of the monitoring requirements. If a student’s engagement is not clear from supervision reports, the Tutorial Office will check with their Director of Studies before reporting back to the International Student Office.   </a:t>
            </a:r>
          </a:p>
          <a:p>
            <a:pPr marL="171450" indent="-171450">
              <a:buFont typeface="Arial" panose="020B0604020202020204" pitchFamily="34" charset="0"/>
              <a:buChar char="•"/>
            </a:pPr>
            <a:r>
              <a:rPr lang="en-GB" dirty="0"/>
              <a:t>Visa policy requires a student to ‘actively and consistently’ follow their course of study. If it is apparent that an international student is not engaging with their studies as expected, the Senior Tutor needs to be notified, and this will be reported to the International Student Office. If the student continues to disengage despite support then a process to discipline, assess their capability to study, or for them to intermit may take place depending on the circumstances.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Visa policy restricts the amount of online teaching international students can receive. A course should not have more than 20% remote teaching without approval by the Home Office. Directors of Studies must therefore ensure their students do not inadvertently receive more than 20% of remote teaching due to supervision arrangements, although this should not normally be an issue as supervisions are expected to be delivered in person. The University has stated that none of its courses include remote teaching, except for Medicine, Vet Med, Computer Science, and Chemical Engineering and Biotechnology and for these it is very limited.   </a:t>
            </a:r>
          </a:p>
        </p:txBody>
      </p:sp>
      <p:sp>
        <p:nvSpPr>
          <p:cNvPr id="4" name="Slide Number Placeholder 3"/>
          <p:cNvSpPr>
            <a:spLocks noGrp="1"/>
          </p:cNvSpPr>
          <p:nvPr>
            <p:ph type="sldNum" sz="quarter" idx="5"/>
          </p:nvPr>
        </p:nvSpPr>
        <p:spPr/>
        <p:txBody>
          <a:bodyPr/>
          <a:lstStyle/>
          <a:p>
            <a:fld id="{81A36681-0767-4DD6-BEFB-5A3E247851CD}" type="slidenum">
              <a:rPr lang="en-GB" smtClean="0"/>
              <a:t>13</a:t>
            </a:fld>
            <a:endParaRPr lang="en-GB"/>
          </a:p>
        </p:txBody>
      </p:sp>
    </p:spTree>
    <p:extLst>
      <p:ext uri="{BB962C8B-B14F-4D97-AF65-F5344CB8AC3E}">
        <p14:creationId xmlns:p14="http://schemas.microsoft.com/office/powerpoint/2010/main" val="3246005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5C7CF-7073-264E-7E34-33ABA384E6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3B83A8-A984-4D13-98B4-41C22A8590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DF2B55-623C-6C70-39C9-6F3142492948}"/>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p>
          <a:p>
            <a:pPr marL="171450" indent="-171450">
              <a:buFont typeface="Arial" panose="020B0604020202020204" pitchFamily="34" charset="0"/>
              <a:buChar char="•"/>
            </a:pPr>
            <a:r>
              <a:rPr lang="en-GB" baseline="0" dirty="0"/>
              <a:t>When a student is struggling to acknowledge difficulties with their behaviour a formal procedure can provide a transparent and clear framework to engage with the College’s support.</a:t>
            </a:r>
          </a:p>
          <a:p>
            <a:pPr marL="171450" indent="-171450">
              <a:buFont typeface="Arial" panose="020B0604020202020204" pitchFamily="34" charset="0"/>
              <a:buChar char="•"/>
            </a:pPr>
            <a:r>
              <a:rPr lang="en-GB" baseline="0" dirty="0"/>
              <a:t>Could be initiated due to student not following learning plan, not attending lectures/supervisions without good reason, for complex personal circumstances, displaying behaviour impacting health and safety of others.</a:t>
            </a:r>
          </a:p>
          <a:p>
            <a:pPr marL="171450" indent="-171450">
              <a:buFont typeface="Arial" panose="020B0604020202020204" pitchFamily="34" charset="0"/>
              <a:buChar char="•"/>
            </a:pPr>
            <a:r>
              <a:rPr lang="en-GB" baseline="0" dirty="0"/>
              <a:t>Clinical DoS or PGCSE course manager can assist when handling a Fitness to Practise procedure. Tutor should refer matter to Senior Tutor in first instance.</a:t>
            </a:r>
          </a:p>
          <a:p>
            <a:pPr marL="0" indent="0">
              <a:buFont typeface="Arial" panose="020B0604020202020204" pitchFamily="34" charset="0"/>
              <a:buNone/>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930D4947-BA03-5229-B5CA-B1B4CE1BC39D}"/>
              </a:ext>
            </a:extLst>
          </p:cNvPr>
          <p:cNvSpPr>
            <a:spLocks noGrp="1"/>
          </p:cNvSpPr>
          <p:nvPr>
            <p:ph type="sldNum" sz="quarter" idx="5"/>
          </p:nvPr>
        </p:nvSpPr>
        <p:spPr/>
        <p:txBody>
          <a:bodyPr/>
          <a:lstStyle/>
          <a:p>
            <a:fld id="{81A36681-0767-4DD6-BEFB-5A3E247851CD}" type="slidenum">
              <a:rPr lang="en-GB" smtClean="0"/>
              <a:t>14</a:t>
            </a:fld>
            <a:endParaRPr lang="en-GB"/>
          </a:p>
        </p:txBody>
      </p:sp>
    </p:spTree>
    <p:extLst>
      <p:ext uri="{BB962C8B-B14F-4D97-AF65-F5344CB8AC3E}">
        <p14:creationId xmlns:p14="http://schemas.microsoft.com/office/powerpoint/2010/main" val="3572603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1A36681-0767-4DD6-BEFB-5A3E247851CD}" type="slidenum">
              <a:rPr lang="en-GB" smtClean="0"/>
              <a:t>15</a:t>
            </a:fld>
            <a:endParaRPr lang="en-GB"/>
          </a:p>
        </p:txBody>
      </p:sp>
    </p:spTree>
    <p:extLst>
      <p:ext uri="{BB962C8B-B14F-4D97-AF65-F5344CB8AC3E}">
        <p14:creationId xmlns:p14="http://schemas.microsoft.com/office/powerpoint/2010/main" val="3169755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Summary of the format of the training session.</a:t>
            </a:r>
          </a:p>
        </p:txBody>
      </p:sp>
      <p:sp>
        <p:nvSpPr>
          <p:cNvPr id="4" name="Slide Number Placeholder 3"/>
          <p:cNvSpPr>
            <a:spLocks noGrp="1"/>
          </p:cNvSpPr>
          <p:nvPr>
            <p:ph type="sldNum" sz="quarter" idx="5"/>
          </p:nvPr>
        </p:nvSpPr>
        <p:spPr/>
        <p:txBody>
          <a:bodyPr/>
          <a:lstStyle/>
          <a:p>
            <a:fld id="{81A36681-0767-4DD6-BEFB-5A3E247851CD}" type="slidenum">
              <a:rPr lang="en-GB" smtClean="0"/>
              <a:t>2</a:t>
            </a:fld>
            <a:endParaRPr lang="en-GB"/>
          </a:p>
        </p:txBody>
      </p:sp>
    </p:spTree>
    <p:extLst>
      <p:ext uri="{BB962C8B-B14F-4D97-AF65-F5344CB8AC3E}">
        <p14:creationId xmlns:p14="http://schemas.microsoft.com/office/powerpoint/2010/main" val="1122101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BE1E6-8FDF-064E-70D7-047916DF71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A966EEC-2018-AA15-AC68-2FD2B23A0C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C8EE5B9-3CB5-3D61-998D-251CE184D64F}"/>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baseline="0" dirty="0"/>
              <a:t>DoS serve as educational role models and academic mentors to undergraduates during their studies. Welfare issues are the responsibility of the student’s Tutor.</a:t>
            </a:r>
          </a:p>
          <a:p>
            <a:pPr marL="171450" indent="-171450">
              <a:buFont typeface="Arial" panose="020B0604020202020204" pitchFamily="34" charset="0"/>
              <a:buChar char="•"/>
            </a:pPr>
            <a:r>
              <a:rPr lang="en-GB" baseline="0" dirty="0"/>
              <a:t>Drawing on their understanding of Tripos and paper learning outcomes, DoS help students manage expectations and encourage their academic development. Organise peer and study skills support sessions.</a:t>
            </a:r>
          </a:p>
          <a:p>
            <a:pPr marL="171450" indent="-171450">
              <a:buFont typeface="Arial" panose="020B0604020202020204" pitchFamily="34" charset="0"/>
              <a:buChar char="•"/>
            </a:pPr>
            <a:r>
              <a:rPr lang="en-GB" baseline="0" dirty="0"/>
              <a:t>Confirm students have supervisors (either by recruiting them or ensuring they have been organised by the Department/Faculty) and organise College mock exams.</a:t>
            </a:r>
          </a:p>
          <a:p>
            <a:pPr marL="171450" indent="-171450">
              <a:buFont typeface="Arial" panose="020B0604020202020204" pitchFamily="34" charset="0"/>
              <a:buChar char="•"/>
            </a:pPr>
            <a:r>
              <a:rPr lang="en-GB" baseline="0" dirty="0"/>
              <a:t>Assist in setting expectations for prospective applicants, attend outreach or WP events, and interview undergraduate applicants.</a:t>
            </a:r>
          </a:p>
          <a:p>
            <a:pPr marL="171450" indent="-171450">
              <a:buFont typeface="Arial" panose="020B0604020202020204" pitchFamily="34" charset="0"/>
              <a:buChar char="•"/>
            </a:pPr>
            <a:endParaRPr lang="en-GB" baseline="0"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277C56E2-7A7B-D474-E8EE-4C7308FD9014}"/>
              </a:ext>
            </a:extLst>
          </p:cNvPr>
          <p:cNvSpPr>
            <a:spLocks noGrp="1"/>
          </p:cNvSpPr>
          <p:nvPr>
            <p:ph type="sldNum" sz="quarter" idx="5"/>
          </p:nvPr>
        </p:nvSpPr>
        <p:spPr/>
        <p:txBody>
          <a:bodyPr/>
          <a:lstStyle/>
          <a:p>
            <a:fld id="{81A36681-0767-4DD6-BEFB-5A3E247851CD}" type="slidenum">
              <a:rPr lang="en-GB" smtClean="0"/>
              <a:t>3</a:t>
            </a:fld>
            <a:endParaRPr lang="en-GB"/>
          </a:p>
        </p:txBody>
      </p:sp>
    </p:spTree>
    <p:extLst>
      <p:ext uri="{BB962C8B-B14F-4D97-AF65-F5344CB8AC3E}">
        <p14:creationId xmlns:p14="http://schemas.microsoft.com/office/powerpoint/2010/main" val="946270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77B2DA-F250-66E1-D5AF-1BB19AF440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AFF1D37-FCDA-665B-D768-A5DBDBACF3F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754CB2-055D-DF0E-02D8-70DFF9B59276}"/>
              </a:ext>
            </a:extLst>
          </p:cNvPr>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DoS, as with their students, form a bridge between the College and a University Faculty or Department. To sufficiently support their students a DoS must complete work, and receive assistance from, both institutes. New DoS should be encouraged to reach out to their Department/Faculty for expectations of their duties and for resources.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Each course will have a Director of Studies Committee which meets regularly, organised and chaired by the University. Expectations and work to support students will be delivered from the Director of Teaching and the course’s support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College in turn has the [Education Committee] which meets regularly to raise and discuss issues, such as examination performance or admissions practices. The DoS is managed by the Senior Tutor, liaises closely with their students’ Tutor, and receives support from the College’s tutorial and admissions staff.</a:t>
            </a:r>
          </a:p>
        </p:txBody>
      </p:sp>
      <p:sp>
        <p:nvSpPr>
          <p:cNvPr id="4" name="Slide Number Placeholder 3">
            <a:extLst>
              <a:ext uri="{FF2B5EF4-FFF2-40B4-BE49-F238E27FC236}">
                <a16:creationId xmlns:a16="http://schemas.microsoft.com/office/drawing/2014/main" id="{CC2569B4-9ECD-8A27-D82C-E828D3D06E1D}"/>
              </a:ext>
            </a:extLst>
          </p:cNvPr>
          <p:cNvSpPr>
            <a:spLocks noGrp="1"/>
          </p:cNvSpPr>
          <p:nvPr>
            <p:ph type="sldNum" sz="quarter" idx="5"/>
          </p:nvPr>
        </p:nvSpPr>
        <p:spPr/>
        <p:txBody>
          <a:bodyPr/>
          <a:lstStyle/>
          <a:p>
            <a:fld id="{81A36681-0767-4DD6-BEFB-5A3E247851CD}" type="slidenum">
              <a:rPr lang="en-GB" smtClean="0"/>
              <a:t>4</a:t>
            </a:fld>
            <a:endParaRPr lang="en-GB"/>
          </a:p>
        </p:txBody>
      </p:sp>
    </p:spTree>
    <p:extLst>
      <p:ext uri="{BB962C8B-B14F-4D97-AF65-F5344CB8AC3E}">
        <p14:creationId xmlns:p14="http://schemas.microsoft.com/office/powerpoint/2010/main" val="2354850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4F0ACA-1E7C-D789-A4B2-5B1702ACA3C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2571AE-51D4-966D-BF72-2103D39209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9779814-EF16-0B2D-BDB8-CC0C6C966584}"/>
              </a:ext>
            </a:extLst>
          </p:cNvPr>
          <p:cNvSpPr>
            <a:spLocks noGrp="1"/>
          </p:cNvSpPr>
          <p:nvPr>
            <p:ph type="body" idx="1"/>
          </p:nvPr>
        </p:nvSpPr>
        <p:spPr/>
        <p:txBody>
          <a:bodyPr/>
          <a:lstStyle/>
          <a:p>
            <a:pPr marL="0" indent="0">
              <a:buFont typeface="Arial" panose="020B0604020202020204" pitchFamily="34" charset="0"/>
              <a:buNone/>
            </a:pPr>
            <a:r>
              <a:rPr lang="en-GB" dirty="0"/>
              <a:t>Expansion</a:t>
            </a:r>
            <a:r>
              <a:rPr lang="en-GB" baseline="0" dirty="0"/>
              <a:t> on displayed points:</a:t>
            </a:r>
            <a:endParaRPr lang="en-GB" dirty="0"/>
          </a:p>
          <a:p>
            <a:pPr marL="171450" indent="-171450">
              <a:buFont typeface="Arial" panose="020B0604020202020204" pitchFamily="34" charset="0"/>
              <a:buChar char="•"/>
            </a:pPr>
            <a:r>
              <a:rPr lang="en-GB" dirty="0"/>
              <a:t>Detail how student cohorts are divided amongst Directors of Studies (for larger subjects, do DoS support one Part or one cohort through each year?)</a:t>
            </a:r>
          </a:p>
          <a:p>
            <a:pPr marL="171450" indent="-171450">
              <a:buFont typeface="Arial" panose="020B0604020202020204" pitchFamily="34" charset="0"/>
              <a:buChar char="•"/>
            </a:pPr>
            <a:r>
              <a:rPr lang="en-GB" dirty="0"/>
              <a:t>The DoS and Tutor should communicate frequently about problems affecting their students, whilst being respectful of the students’ privacy. If a student has any welfare concerns they should be encouraged to speak to their Tutor, but the DoS should also forewarn the Tutor in case contact is not made. Similarly, the Tutor should inform the DoS to be mindful of any students who may have problems with academic performance or attendance due to welfare issues.</a:t>
            </a:r>
          </a:p>
          <a:p>
            <a:pPr marL="171450" indent="-171450">
              <a:buFont typeface="Arial" panose="020B0604020202020204" pitchFamily="34" charset="0"/>
              <a:buChar char="•"/>
            </a:pPr>
            <a:r>
              <a:rPr lang="en-GB" dirty="0"/>
              <a:t>To set expectations, list what issues would automatically need to be referred to the Senior Tutor.</a:t>
            </a:r>
          </a:p>
          <a:p>
            <a:pPr marL="171450" indent="-171450">
              <a:buFont typeface="Arial" panose="020B0604020202020204" pitchFamily="34" charset="0"/>
              <a:buChar char="•"/>
            </a:pPr>
            <a:r>
              <a:rPr lang="en-GB" dirty="0"/>
              <a:t>Meeting students irregularly in a group, such as for workshops, reading groups, or mock presentations, can encourage collaborative learning and cohort building. [The College has limited funds to pay for social gatherings to encourage engagement by students.]</a:t>
            </a:r>
          </a:p>
          <a:p>
            <a:pPr marL="171450" indent="-171450">
              <a:buFont typeface="Arial" panose="020B0604020202020204" pitchFamily="34" charset="0"/>
              <a:buChar char="•"/>
            </a:pPr>
            <a:r>
              <a:rPr lang="en-GB" dirty="0"/>
              <a:t>As the DoS provides first port of call for a students’ academic concerns, the tutorial administrators provide direct assistance to Directors of Studies. They will be able to support DoS in any procedural matters, such as changing course or reasonable adjustments for exams.</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E6B9F4D1-5064-6436-732E-6DACF82B2025}"/>
              </a:ext>
            </a:extLst>
          </p:cNvPr>
          <p:cNvSpPr>
            <a:spLocks noGrp="1"/>
          </p:cNvSpPr>
          <p:nvPr>
            <p:ph type="sldNum" sz="quarter" idx="5"/>
          </p:nvPr>
        </p:nvSpPr>
        <p:spPr/>
        <p:txBody>
          <a:bodyPr/>
          <a:lstStyle/>
          <a:p>
            <a:fld id="{81A36681-0767-4DD6-BEFB-5A3E247851CD}" type="slidenum">
              <a:rPr lang="en-GB" smtClean="0"/>
              <a:t>5</a:t>
            </a:fld>
            <a:endParaRPr lang="en-GB"/>
          </a:p>
        </p:txBody>
      </p:sp>
    </p:spTree>
    <p:extLst>
      <p:ext uri="{BB962C8B-B14F-4D97-AF65-F5344CB8AC3E}">
        <p14:creationId xmlns:p14="http://schemas.microsoft.com/office/powerpoint/2010/main" val="2119877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283F8-18E8-A82B-A813-2EF0ADCEBD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FADFD1-E50A-3F4C-757B-0A51C27A19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6B269F-7354-9CE9-313B-0282A99A9AFD}"/>
              </a:ext>
            </a:extLst>
          </p:cNvPr>
          <p:cNvSpPr>
            <a:spLocks noGrp="1"/>
          </p:cNvSpPr>
          <p:nvPr>
            <p:ph type="body" idx="1"/>
          </p:nvPr>
        </p:nvSpPr>
        <p:spPr/>
        <p:txBody>
          <a:bodyPr/>
          <a:lstStyle/>
          <a:p>
            <a:pPr marL="171450" indent="-171450">
              <a:buFont typeface="Arial" panose="020B0604020202020204" pitchFamily="34" charset="0"/>
              <a:buChar char="•"/>
            </a:pPr>
            <a:r>
              <a:rPr lang="en-GB" dirty="0"/>
              <a:t>Does not include University commitments, such as attending Directors of Studies Committee meetings, or acting as an examiner.</a:t>
            </a:r>
          </a:p>
        </p:txBody>
      </p:sp>
      <p:sp>
        <p:nvSpPr>
          <p:cNvPr id="4" name="Slide Number Placeholder 3">
            <a:extLst>
              <a:ext uri="{FF2B5EF4-FFF2-40B4-BE49-F238E27FC236}">
                <a16:creationId xmlns:a16="http://schemas.microsoft.com/office/drawing/2014/main" id="{B47B6138-265A-05EC-03E1-EC495C69CE93}"/>
              </a:ext>
            </a:extLst>
          </p:cNvPr>
          <p:cNvSpPr>
            <a:spLocks noGrp="1"/>
          </p:cNvSpPr>
          <p:nvPr>
            <p:ph type="sldNum" sz="quarter" idx="5"/>
          </p:nvPr>
        </p:nvSpPr>
        <p:spPr/>
        <p:txBody>
          <a:bodyPr/>
          <a:lstStyle/>
          <a:p>
            <a:fld id="{81A36681-0767-4DD6-BEFB-5A3E247851CD}" type="slidenum">
              <a:rPr lang="en-GB" smtClean="0"/>
              <a:t>6</a:t>
            </a:fld>
            <a:endParaRPr lang="en-GB"/>
          </a:p>
        </p:txBody>
      </p:sp>
    </p:spTree>
    <p:extLst>
      <p:ext uri="{BB962C8B-B14F-4D97-AF65-F5344CB8AC3E}">
        <p14:creationId xmlns:p14="http://schemas.microsoft.com/office/powerpoint/2010/main" val="2987581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4BA08-7150-C434-FC84-06F76825D7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C8F3A0-7DB6-C425-6518-C1EB33D257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D5154CB-8A87-CAE0-69BB-8F6FFD70D4CB}"/>
              </a:ext>
            </a:extLst>
          </p:cNvPr>
          <p:cNvSpPr>
            <a:spLocks noGrp="1"/>
          </p:cNvSpPr>
          <p:nvPr>
            <p:ph type="body" idx="1"/>
          </p:nvPr>
        </p:nvSpPr>
        <p:spPr/>
        <p:txBody>
          <a:bodyPr/>
          <a:lstStyle/>
          <a:p>
            <a:pPr marL="171450" indent="-171450">
              <a:buFont typeface="Arial" panose="020B0604020202020204" pitchFamily="34" charset="0"/>
              <a:buChar char="•"/>
            </a:pPr>
            <a:r>
              <a:rPr lang="en-GB" dirty="0"/>
              <a:t>Does not include University commitments, such as attending Directors of Studies Committee meetings, or acting as an examiner.</a:t>
            </a:r>
          </a:p>
        </p:txBody>
      </p:sp>
      <p:sp>
        <p:nvSpPr>
          <p:cNvPr id="4" name="Slide Number Placeholder 3">
            <a:extLst>
              <a:ext uri="{FF2B5EF4-FFF2-40B4-BE49-F238E27FC236}">
                <a16:creationId xmlns:a16="http://schemas.microsoft.com/office/drawing/2014/main" id="{A491A97A-0FD0-D147-14F9-2C1D51D5DAA4}"/>
              </a:ext>
            </a:extLst>
          </p:cNvPr>
          <p:cNvSpPr>
            <a:spLocks noGrp="1"/>
          </p:cNvSpPr>
          <p:nvPr>
            <p:ph type="sldNum" sz="quarter" idx="5"/>
          </p:nvPr>
        </p:nvSpPr>
        <p:spPr/>
        <p:txBody>
          <a:bodyPr/>
          <a:lstStyle/>
          <a:p>
            <a:fld id="{81A36681-0767-4DD6-BEFB-5A3E247851CD}" type="slidenum">
              <a:rPr lang="en-GB" smtClean="0"/>
              <a:t>7</a:t>
            </a:fld>
            <a:endParaRPr lang="en-GB"/>
          </a:p>
        </p:txBody>
      </p:sp>
    </p:spTree>
    <p:extLst>
      <p:ext uri="{BB962C8B-B14F-4D97-AF65-F5344CB8AC3E}">
        <p14:creationId xmlns:p14="http://schemas.microsoft.com/office/powerpoint/2010/main" val="1196557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B8B18-B677-D81F-902D-6465BEBA91F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A5EDB8-ED0B-3FA2-962D-3BF279DD48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A23264-74CA-D02E-BDC3-E17D1EEB9355}"/>
              </a:ext>
            </a:extLst>
          </p:cNvPr>
          <p:cNvSpPr>
            <a:spLocks noGrp="1"/>
          </p:cNvSpPr>
          <p:nvPr>
            <p:ph type="body" idx="1"/>
          </p:nvPr>
        </p:nvSpPr>
        <p:spPr/>
        <p:txBody>
          <a:bodyPr/>
          <a:lstStyle/>
          <a:p>
            <a:pPr marL="171450" indent="-171450">
              <a:buFont typeface="Arial" panose="020B0604020202020204" pitchFamily="34" charset="0"/>
              <a:buChar char="•"/>
            </a:pPr>
            <a:r>
              <a:rPr lang="en-GB" dirty="0"/>
              <a:t>Does not include University commitments, such as attending Directors of Studies Committee meetings, or acting as an examiner.</a:t>
            </a:r>
          </a:p>
        </p:txBody>
      </p:sp>
      <p:sp>
        <p:nvSpPr>
          <p:cNvPr id="4" name="Slide Number Placeholder 3">
            <a:extLst>
              <a:ext uri="{FF2B5EF4-FFF2-40B4-BE49-F238E27FC236}">
                <a16:creationId xmlns:a16="http://schemas.microsoft.com/office/drawing/2014/main" id="{0882F67F-AEF1-0E8F-5D6F-54407C1A6BE8}"/>
              </a:ext>
            </a:extLst>
          </p:cNvPr>
          <p:cNvSpPr>
            <a:spLocks noGrp="1"/>
          </p:cNvSpPr>
          <p:nvPr>
            <p:ph type="sldNum" sz="quarter" idx="5"/>
          </p:nvPr>
        </p:nvSpPr>
        <p:spPr/>
        <p:txBody>
          <a:bodyPr/>
          <a:lstStyle/>
          <a:p>
            <a:fld id="{81A36681-0767-4DD6-BEFB-5A3E247851CD}" type="slidenum">
              <a:rPr lang="en-GB" smtClean="0"/>
              <a:t>8</a:t>
            </a:fld>
            <a:endParaRPr lang="en-GB"/>
          </a:p>
        </p:txBody>
      </p:sp>
    </p:spTree>
    <p:extLst>
      <p:ext uri="{BB962C8B-B14F-4D97-AF65-F5344CB8AC3E}">
        <p14:creationId xmlns:p14="http://schemas.microsoft.com/office/powerpoint/2010/main" val="3910655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9C39D4-058D-5B3F-35E8-851C1367CD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317F02-72BE-D8A2-3B06-20AE2E3EEA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BAB12B-00FD-1C17-D686-822A8C67FC91}"/>
              </a:ext>
            </a:extLst>
          </p:cNvPr>
          <p:cNvSpPr>
            <a:spLocks noGrp="1"/>
          </p:cNvSpPr>
          <p:nvPr>
            <p:ph type="body" idx="1"/>
          </p:nvPr>
        </p:nvSpPr>
        <p:spPr/>
        <p:txBody>
          <a:bodyPr/>
          <a:lstStyle/>
          <a:p>
            <a:pPr marL="0" indent="0">
              <a:buFont typeface="Arial" panose="020B0604020202020204" pitchFamily="34" charset="0"/>
              <a:buNone/>
            </a:pPr>
            <a:r>
              <a:rPr lang="en-GB" dirty="0"/>
              <a:t>Students should be encouraged to e-mail DoS for standard communications, but in many cases in-person meetings are more appropriate:</a:t>
            </a:r>
          </a:p>
          <a:p>
            <a:pPr marL="171450" indent="-171450">
              <a:buFont typeface="Arial" panose="020B0604020202020204" pitchFamily="34" charset="0"/>
              <a:buChar char="•"/>
            </a:pPr>
            <a:r>
              <a:rPr lang="en-GB" dirty="0"/>
              <a:t>Having regularly scheduled meetings each term establishes a relationship with each student so that the DoS is not an unknown quantity when seeking assistance. Any students not attending termly meetings without good cause should be followed up with and a new meeting arranged, to ensure there are no issues. DoS should review supervision reports before meeting continuing students, to discuss their supervisors’ feedback, and discuss exam results.</a:t>
            </a:r>
          </a:p>
          <a:p>
            <a:pPr marL="171450" indent="-171450">
              <a:buFont typeface="Arial" panose="020B0604020202020204" pitchFamily="34" charset="0"/>
              <a:buChar char="•"/>
            </a:pPr>
            <a:r>
              <a:rPr lang="en-GB" dirty="0"/>
              <a:t>A Director of Studies may request a meeting with a student if alerted to an issue by the student’s supervisors (e.g. missing supervisions), Tutor (concerns that may impact studying), or Tutorial Office (e.g. for disciplinary matters). Records should be accurate, relevant, and not excessive. Students have the right to see a copy of any of their records.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DoS must maintain professional boundaries with students. DoS are encouraged to get to know their students in relaxed social settings, but these should be restricted to College or University events.</a:t>
            </a:r>
          </a:p>
          <a:p>
            <a:pPr marL="0" indent="0">
              <a:buFont typeface="Arial" panose="020B0604020202020204" pitchFamily="34" charset="0"/>
              <a:buNone/>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CFBC1DEB-98A9-8570-0AF6-B5B457672657}"/>
              </a:ext>
            </a:extLst>
          </p:cNvPr>
          <p:cNvSpPr>
            <a:spLocks noGrp="1"/>
          </p:cNvSpPr>
          <p:nvPr>
            <p:ph type="sldNum" sz="quarter" idx="5"/>
          </p:nvPr>
        </p:nvSpPr>
        <p:spPr/>
        <p:txBody>
          <a:bodyPr/>
          <a:lstStyle/>
          <a:p>
            <a:fld id="{81A36681-0767-4DD6-BEFB-5A3E247851CD}" type="slidenum">
              <a:rPr lang="en-GB" smtClean="0"/>
              <a:t>9</a:t>
            </a:fld>
            <a:endParaRPr lang="en-GB"/>
          </a:p>
        </p:txBody>
      </p:sp>
    </p:spTree>
    <p:extLst>
      <p:ext uri="{BB962C8B-B14F-4D97-AF65-F5344CB8AC3E}">
        <p14:creationId xmlns:p14="http://schemas.microsoft.com/office/powerpoint/2010/main" val="1385551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715158DF-2C56-472E-AC48-47E20552FA19}"/>
              </a:ext>
            </a:extLst>
          </p:cNvPr>
          <p:cNvSpPr/>
          <p:nvPr/>
        </p:nvSpPr>
        <p:spPr>
          <a:xfrm>
            <a:off x="-1" y="0"/>
            <a:ext cx="7824084"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932688" y="1673352"/>
            <a:ext cx="5596128" cy="3511296"/>
          </a:xfrm>
        </p:spPr>
        <p:txBody>
          <a:bodyPr anchor="ctr">
            <a:normAutofit/>
          </a:bodyPr>
          <a:lstStyle>
            <a:lvl1pPr algn="l">
              <a:lnSpc>
                <a:spcPct val="100000"/>
              </a:lnSpc>
              <a:defRPr sz="48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8110728" y="1674546"/>
            <a:ext cx="3401568" cy="3508908"/>
          </a:xfrm>
        </p:spPr>
        <p:txBody>
          <a:bodyPr anchor="ctr"/>
          <a:lstStyle>
            <a:lvl1pPr marL="0" indent="0" algn="l">
              <a:buNone/>
              <a:defRPr sz="28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33739617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4541520"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4541520"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 Placeholder 4">
            <a:extLst>
              <a:ext uri="{FF2B5EF4-FFF2-40B4-BE49-F238E27FC236}">
                <a16:creationId xmlns:a16="http://schemas.microsoft.com/office/drawing/2014/main" id="{B4B72819-870F-4CC8-9DEF-58C3AB4CD685}"/>
              </a:ext>
            </a:extLst>
          </p:cNvPr>
          <p:cNvSpPr>
            <a:spLocks noGrp="1"/>
          </p:cNvSpPr>
          <p:nvPr>
            <p:ph type="body" sz="quarter" idx="13"/>
          </p:nvPr>
        </p:nvSpPr>
        <p:spPr>
          <a:xfrm>
            <a:off x="8243252" y="2011680"/>
            <a:ext cx="31089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D7812E9D-BE2A-41F4-AA15-DC0B8C56AE77}"/>
              </a:ext>
            </a:extLst>
          </p:cNvPr>
          <p:cNvSpPr>
            <a:spLocks noGrp="1"/>
          </p:cNvSpPr>
          <p:nvPr>
            <p:ph sz="quarter" idx="14"/>
          </p:nvPr>
        </p:nvSpPr>
        <p:spPr>
          <a:xfrm>
            <a:off x="8243252" y="3127248"/>
            <a:ext cx="31089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2469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with 2 pictures">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6105136"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anchor="ctr">
            <a:noAutofit/>
          </a:bodyPr>
          <a:lstStyle>
            <a:lvl1pPr algn="ctr">
              <a:buNone/>
              <a:defRPr/>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79B39A93-8401-44BA-A9B6-459C297B6D26}"/>
              </a:ext>
            </a:extLst>
          </p:cNvPr>
          <p:cNvSpPr>
            <a:spLocks noGrp="1"/>
          </p:cNvSpPr>
          <p:nvPr>
            <p:ph type="pic" sz="quarter" idx="14"/>
          </p:nvPr>
        </p:nvSpPr>
        <p:spPr>
          <a:xfrm>
            <a:off x="462420" y="4304418"/>
            <a:ext cx="5414116"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6739128" y="365760"/>
            <a:ext cx="4617720" cy="2578608"/>
          </a:xfrm>
        </p:spPr>
        <p:txBody>
          <a:bodyPr anchor="b">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6739128" y="3127248"/>
            <a:ext cx="4617720" cy="3054096"/>
          </a:xfrm>
        </p:spPr>
        <p:txBody>
          <a:bodyPr/>
          <a:lstStyle>
            <a:lvl1pPr marL="0" indent="0">
              <a:buNone/>
              <a:defRPr sz="1800"/>
            </a:lvl1pPr>
            <a:lvl2pPr marL="228600">
              <a:defRPr sz="1800"/>
            </a:lvl2pPr>
            <a:lvl3pPr marL="457200">
              <a:defRPr sz="1800"/>
            </a:lvl3pPr>
            <a:lvl4pPr marL="685800">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6739128" y="6356350"/>
            <a:ext cx="4114800" cy="365125"/>
          </a:xfrm>
        </p:spPr>
        <p:txBody>
          <a:bodyPr/>
          <a:lstStyle>
            <a:lvl1pPr algn="l">
              <a:defRPr/>
            </a:lvl1pPr>
          </a:lstStyle>
          <a:p>
            <a:endParaRPr lang="en-US" dirty="0"/>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918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losin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C64F11EE-129E-4848-B727-5C75FAE6D346}"/>
              </a:ext>
            </a:extLst>
          </p:cNvPr>
          <p:cNvSpPr>
            <a:spLocks noGrp="1"/>
          </p:cNvSpPr>
          <p:nvPr>
            <p:ph type="pic" sz="quarter" idx="16"/>
          </p:nvPr>
        </p:nvSpPr>
        <p:spPr>
          <a:xfrm>
            <a:off x="5710842" y="1"/>
            <a:ext cx="6481158"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18" name="Picture Placeholder 17">
            <a:extLst>
              <a:ext uri="{FF2B5EF4-FFF2-40B4-BE49-F238E27FC236}">
                <a16:creationId xmlns:a16="http://schemas.microsoft.com/office/drawing/2014/main" id="{8783A78F-A82E-4063-B70C-6865CD22AF9A}"/>
              </a:ext>
            </a:extLst>
          </p:cNvPr>
          <p:cNvSpPr>
            <a:spLocks noGrp="1"/>
          </p:cNvSpPr>
          <p:nvPr>
            <p:ph type="pic" sz="quarter" idx="17"/>
          </p:nvPr>
        </p:nvSpPr>
        <p:spPr>
          <a:xfrm>
            <a:off x="5078134" y="4323899"/>
            <a:ext cx="7113866"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5" name="Title 4">
            <a:extLst>
              <a:ext uri="{FF2B5EF4-FFF2-40B4-BE49-F238E27FC236}">
                <a16:creationId xmlns:a16="http://schemas.microsoft.com/office/drawing/2014/main" id="{BF79A6B6-B6BD-4F17-8EDF-3CBD83B5A3C4}"/>
              </a:ext>
            </a:extLst>
          </p:cNvPr>
          <p:cNvSpPr>
            <a:spLocks noGrp="1"/>
          </p:cNvSpPr>
          <p:nvPr>
            <p:ph type="title"/>
          </p:nvPr>
        </p:nvSpPr>
        <p:spPr>
          <a:xfrm>
            <a:off x="838200" y="365124"/>
            <a:ext cx="4443984" cy="2139696"/>
          </a:xfrm>
        </p:spPr>
        <p:txBody>
          <a:bodyPr anchor="b"/>
          <a:lstStyle>
            <a:lvl1pPr>
              <a:defRPr sz="4000"/>
            </a:lvl1pPr>
          </a:lstStyle>
          <a:p>
            <a:r>
              <a:rPr lang="en-US"/>
              <a:t>Click to edit Master title style</a:t>
            </a:r>
          </a:p>
        </p:txBody>
      </p:sp>
      <p:sp>
        <p:nvSpPr>
          <p:cNvPr id="7" name="Text Placeholder 6">
            <a:extLst>
              <a:ext uri="{FF2B5EF4-FFF2-40B4-BE49-F238E27FC236}">
                <a16:creationId xmlns:a16="http://schemas.microsoft.com/office/drawing/2014/main" id="{AE97A506-D3A6-4ED8-8315-385575046882}"/>
              </a:ext>
            </a:extLst>
          </p:cNvPr>
          <p:cNvSpPr>
            <a:spLocks noGrp="1"/>
          </p:cNvSpPr>
          <p:nvPr>
            <p:ph type="body" sz="quarter" idx="13"/>
          </p:nvPr>
        </p:nvSpPr>
        <p:spPr>
          <a:xfrm>
            <a:off x="838199" y="2898648"/>
            <a:ext cx="4443984" cy="594360"/>
          </a:xfrm>
        </p:spPr>
        <p:txBody>
          <a:bodyPr/>
          <a:lstStyle>
            <a:lvl1pPr marL="0" indent="0">
              <a:buNone/>
              <a:defRPr sz="2000"/>
            </a:lvl1pPr>
          </a:lstStyle>
          <a:p>
            <a:pPr lvl="0"/>
            <a:r>
              <a:rPr lang="en-US"/>
              <a:t>Click to edit Master text styles</a:t>
            </a:r>
          </a:p>
        </p:txBody>
      </p:sp>
      <p:sp>
        <p:nvSpPr>
          <p:cNvPr id="8" name="Text Placeholder 6">
            <a:extLst>
              <a:ext uri="{FF2B5EF4-FFF2-40B4-BE49-F238E27FC236}">
                <a16:creationId xmlns:a16="http://schemas.microsoft.com/office/drawing/2014/main" id="{D85D9E25-B25F-4DB6-B381-E134A525C7A1}"/>
              </a:ext>
            </a:extLst>
          </p:cNvPr>
          <p:cNvSpPr>
            <a:spLocks noGrp="1"/>
          </p:cNvSpPr>
          <p:nvPr>
            <p:ph type="body" sz="quarter" idx="14"/>
          </p:nvPr>
        </p:nvSpPr>
        <p:spPr>
          <a:xfrm>
            <a:off x="838199" y="3639312"/>
            <a:ext cx="4443984" cy="594360"/>
          </a:xfrm>
        </p:spPr>
        <p:txBody>
          <a:bodyPr/>
          <a:lstStyle>
            <a:lvl1pPr marL="0" indent="0">
              <a:buNone/>
              <a:defRPr sz="2000"/>
            </a:lvl1pPr>
          </a:lstStyle>
          <a:p>
            <a:pPr lvl="0"/>
            <a:r>
              <a:rPr lang="en-US"/>
              <a:t>Click to edit Master text styles</a:t>
            </a:r>
          </a:p>
        </p:txBody>
      </p:sp>
      <p:sp>
        <p:nvSpPr>
          <p:cNvPr id="9" name="Text Placeholder 6">
            <a:extLst>
              <a:ext uri="{FF2B5EF4-FFF2-40B4-BE49-F238E27FC236}">
                <a16:creationId xmlns:a16="http://schemas.microsoft.com/office/drawing/2014/main" id="{6CE2F152-3B4C-4389-9A9C-82E3C8649A90}"/>
              </a:ext>
            </a:extLst>
          </p:cNvPr>
          <p:cNvSpPr>
            <a:spLocks noGrp="1"/>
          </p:cNvSpPr>
          <p:nvPr>
            <p:ph type="body" sz="quarter" idx="15"/>
          </p:nvPr>
        </p:nvSpPr>
        <p:spPr>
          <a:xfrm>
            <a:off x="838199" y="4389120"/>
            <a:ext cx="4443984" cy="594360"/>
          </a:xfrm>
        </p:spPr>
        <p:txBody>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854248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2163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6674753"/>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dirty="0">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solidFill>
                  <a:schemeClr val="tx1"/>
                </a:solidFill>
              </a:defRPr>
            </a:lvl1pPr>
            <a:lvl2pPr>
              <a:defRPr sz="28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dirty="0"/>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07069124"/>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solidFill>
                  <a:schemeClr val="bg1"/>
                </a:solidFill>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50776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Left Pattern Content Blue titl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668F4E-0433-49FD-9D92-3B60E9B0AEE6}"/>
              </a:ext>
            </a:extLst>
          </p:cNvPr>
          <p:cNvSpPr>
            <a:spLocks noGrp="1"/>
          </p:cNvSpPr>
          <p:nvPr>
            <p:ph type="title" hasCustomPrompt="1"/>
          </p:nvPr>
        </p:nvSpPr>
        <p:spPr>
          <a:xfrm>
            <a:off x="5199742" y="715961"/>
            <a:ext cx="6477000" cy="1189037"/>
          </a:xfrm>
          <a:prstGeom prst="rect">
            <a:avLst/>
          </a:prstGeom>
        </p:spPr>
        <p:txBody>
          <a:bodyPr anchor="t">
            <a:normAutofit/>
          </a:bodyPr>
          <a:lstStyle>
            <a:lvl1pPr>
              <a:spcBef>
                <a:spcPts val="1000"/>
              </a:spcBef>
              <a:defRPr sz="4000" b="1" spc="-50" baseline="0">
                <a:solidFill>
                  <a:schemeClr val="accent2"/>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5199743" y="1905000"/>
            <a:ext cx="6477000" cy="3276600"/>
          </a:xfrm>
          <a:prstGeom prst="rect">
            <a:avLst/>
          </a:prstGeom>
        </p:spPr>
        <p:txBody>
          <a:bodyPr/>
          <a:lstStyle>
            <a:lvl1pPr marL="0" indent="0">
              <a:lnSpc>
                <a:spcPct val="100000"/>
              </a:lnSpc>
              <a:buNone/>
              <a:defRPr sz="1800" b="1">
                <a:solidFill>
                  <a:schemeClr val="bg1"/>
                </a:solidFill>
              </a:defRPr>
            </a:lvl1pPr>
            <a:lvl2pPr marL="228600" indent="-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spTree>
    <p:extLst>
      <p:ext uri="{BB962C8B-B14F-4D97-AF65-F5344CB8AC3E}">
        <p14:creationId xmlns:p14="http://schemas.microsoft.com/office/powerpoint/2010/main" val="1851079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Smart 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13624-9AD4-4B61-B3D1-7B21213507C0}"/>
              </a:ext>
            </a:extLst>
          </p:cNvPr>
          <p:cNvSpPr>
            <a:spLocks noGrp="1"/>
          </p:cNvSpPr>
          <p:nvPr>
            <p:ph type="title" hasCustomPrompt="1"/>
          </p:nvPr>
        </p:nvSpPr>
        <p:spPr>
          <a:xfrm>
            <a:off x="762000" y="715964"/>
            <a:ext cx="10591800" cy="646332"/>
          </a:xfrm>
          <a:prstGeom prst="rect">
            <a:avLst/>
          </a:prstGeom>
        </p:spPr>
        <p:txBody>
          <a:bodyPr>
            <a:noAutofit/>
          </a:bodyPr>
          <a:lstStyle>
            <a:lvl1pPr>
              <a:spcBef>
                <a:spcPts val="1000"/>
              </a:spcBef>
              <a:defRPr sz="4000" b="1">
                <a:solidFill>
                  <a:schemeClr val="accent3">
                    <a:lumMod val="75000"/>
                  </a:schemeClr>
                </a:solidFill>
              </a:defRPr>
            </a:lvl1pPr>
          </a:lstStyle>
          <a:p>
            <a:r>
              <a:rPr lang="en-US" dirty="0"/>
              <a:t>Insert title here</a:t>
            </a:r>
          </a:p>
        </p:txBody>
      </p:sp>
      <p:sp>
        <p:nvSpPr>
          <p:cNvPr id="7" name="Text Placeholder 15">
            <a:extLst>
              <a:ext uri="{FF2B5EF4-FFF2-40B4-BE49-F238E27FC236}">
                <a16:creationId xmlns:a16="http://schemas.microsoft.com/office/drawing/2014/main" id="{DF03C311-DDF4-44A3-9D51-D5FDC4A8E7B5}"/>
              </a:ext>
            </a:extLst>
          </p:cNvPr>
          <p:cNvSpPr>
            <a:spLocks noGrp="1"/>
          </p:cNvSpPr>
          <p:nvPr>
            <p:ph type="body" sz="quarter" idx="11" hasCustomPrompt="1"/>
          </p:nvPr>
        </p:nvSpPr>
        <p:spPr>
          <a:xfrm>
            <a:off x="762000" y="1432562"/>
            <a:ext cx="10667999" cy="927425"/>
          </a:xfrm>
          <a:prstGeom prst="rect">
            <a:avLst/>
          </a:prstGeom>
        </p:spPr>
        <p:txBody>
          <a:bodyPr/>
          <a:lstStyle>
            <a:lvl1pPr marL="0" indent="0">
              <a:lnSpc>
                <a:spcPct val="100000"/>
              </a:lnSpc>
              <a:buNone/>
              <a:defRPr sz="1800" b="0">
                <a:solidFill>
                  <a:schemeClr val="bg1"/>
                </a:solidFill>
              </a:defRPr>
            </a:lvl1pPr>
            <a:lvl2pPr marL="228600">
              <a:lnSpc>
                <a:spcPct val="100000"/>
              </a:lnSpc>
              <a:spcBef>
                <a:spcPts val="1000"/>
              </a:spcBef>
              <a:defRPr sz="1800" b="0">
                <a:solidFill>
                  <a:schemeClr val="bg1"/>
                </a:solidFill>
              </a:defRPr>
            </a:lvl2pPr>
          </a:lstStyle>
          <a:p>
            <a:pPr lvl="0"/>
            <a:r>
              <a:rPr lang="en-US" dirty="0"/>
              <a:t>Insert subtitle here</a:t>
            </a:r>
          </a:p>
          <a:p>
            <a:pPr lvl="1"/>
            <a:r>
              <a:rPr lang="en-US" dirty="0"/>
              <a:t>Insert content here</a:t>
            </a:r>
          </a:p>
        </p:txBody>
      </p:sp>
      <p:sp>
        <p:nvSpPr>
          <p:cNvPr id="8" name="SmartArt Placeholder 7">
            <a:extLst>
              <a:ext uri="{FF2B5EF4-FFF2-40B4-BE49-F238E27FC236}">
                <a16:creationId xmlns:a16="http://schemas.microsoft.com/office/drawing/2014/main" id="{9FD563C5-3DFB-47DD-8A9E-30D8084590F6}"/>
              </a:ext>
            </a:extLst>
          </p:cNvPr>
          <p:cNvSpPr>
            <a:spLocks noGrp="1"/>
          </p:cNvSpPr>
          <p:nvPr>
            <p:ph type="dgm" sz="quarter" idx="14" hasCustomPrompt="1"/>
          </p:nvPr>
        </p:nvSpPr>
        <p:spPr>
          <a:xfrm>
            <a:off x="762001" y="2369129"/>
            <a:ext cx="10667998" cy="3343657"/>
          </a:xfrm>
          <a:prstGeom prst="rect">
            <a:avLst/>
          </a:prstGeom>
        </p:spPr>
        <p:txBody>
          <a:bodyPr/>
          <a:lstStyle>
            <a:lvl1pPr marL="0" indent="0">
              <a:buNone/>
              <a:defRPr sz="1800" b="0"/>
            </a:lvl1pPr>
          </a:lstStyle>
          <a:p>
            <a:r>
              <a:rPr lang="en-US" dirty="0"/>
              <a:t>Insert Content here</a:t>
            </a:r>
          </a:p>
        </p:txBody>
      </p:sp>
    </p:spTree>
    <p:extLst>
      <p:ext uri="{BB962C8B-B14F-4D97-AF65-F5344CB8AC3E}">
        <p14:creationId xmlns:p14="http://schemas.microsoft.com/office/powerpoint/2010/main" val="22578401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fld id="{846CE7D5-CF57-46EF-B807-FDD0502418D4}" type="datetimeFigureOut">
              <a:rPr lang="en-GB" smtClean="0"/>
              <a:t>18/06/2025</a:t>
            </a:fld>
            <a:endParaRPr lang="en-GB"/>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endParaRPr lang="en-GB"/>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330EA680-D336-4FF7-8B7A-9848BB0A1C32}" type="slidenum">
              <a:rPr lang="en-GB" smtClean="0"/>
              <a:t>‹#›</a:t>
            </a:fld>
            <a:endParaRPr lang="en-GB"/>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5635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with 4 pictures">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937CBE76-8748-4DE8-9D86-5B90AA038146}"/>
              </a:ext>
            </a:extLst>
          </p:cNvPr>
          <p:cNvSpPr>
            <a:spLocks noGrp="1"/>
          </p:cNvSpPr>
          <p:nvPr>
            <p:ph type="pic" sz="quarter" idx="15"/>
          </p:nvPr>
        </p:nvSpPr>
        <p:spPr>
          <a:xfrm>
            <a:off x="4726728" y="3802958"/>
            <a:ext cx="422828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EC743229-7365-4C8C-94FD-35B3ABABBB69}"/>
              </a:ext>
            </a:extLst>
          </p:cNvPr>
          <p:cNvSpPr>
            <a:spLocks noGrp="1"/>
          </p:cNvSpPr>
          <p:nvPr>
            <p:ph type="pic" sz="quarter" idx="16"/>
          </p:nvPr>
        </p:nvSpPr>
        <p:spPr>
          <a:xfrm>
            <a:off x="4726375" y="0"/>
            <a:ext cx="4228635"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838200" y="365125"/>
            <a:ext cx="3200400" cy="2103436"/>
          </a:xfrm>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643186"/>
            <a:ext cx="3816096" cy="3529014"/>
          </a:xfrm>
        </p:spPr>
        <p:txBody>
          <a:bodyPr/>
          <a:lstStyle>
            <a:lvl1pPr marL="0" indent="0">
              <a:buNone/>
              <a:defRPr sz="2000"/>
            </a:lvl1pPr>
            <a:lvl2pPr marL="228600">
              <a:defRPr/>
            </a:lvl2pPr>
            <a:lvl3pPr marL="457200">
              <a:defRPr/>
            </a:lvl3pPr>
            <a:lvl4pPr marL="68580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838200" y="6356350"/>
            <a:ext cx="4114800" cy="365125"/>
          </a:xfrm>
        </p:spPr>
        <p:txBody>
          <a:bodyPr/>
          <a:lstStyle>
            <a:lvl1pPr algn="l">
              <a:defRPr/>
            </a:lvl1pPr>
          </a:lstStyle>
          <a:p>
            <a:endParaRPr lang="en-US" dirty="0"/>
          </a:p>
        </p:txBody>
      </p:sp>
      <p:sp>
        <p:nvSpPr>
          <p:cNvPr id="19" name="Picture Placeholder 18">
            <a:extLst>
              <a:ext uri="{FF2B5EF4-FFF2-40B4-BE49-F238E27FC236}">
                <a16:creationId xmlns:a16="http://schemas.microsoft.com/office/drawing/2014/main" id="{EA8AF96E-CB82-45CC-9B91-E49970478495}"/>
              </a:ext>
            </a:extLst>
          </p:cNvPr>
          <p:cNvSpPr>
            <a:spLocks noGrp="1"/>
          </p:cNvSpPr>
          <p:nvPr>
            <p:ph type="pic" sz="quarter" idx="13"/>
          </p:nvPr>
        </p:nvSpPr>
        <p:spPr>
          <a:xfrm>
            <a:off x="9082087" y="0"/>
            <a:ext cx="3109415" cy="3694372"/>
          </a:xfrm>
        </p:spPr>
        <p:txBody>
          <a:bodyPr anchor="ctr"/>
          <a:lstStyle>
            <a:lvl1pPr algn="ctr">
              <a:buNone/>
              <a:defRPr/>
            </a:lvl1pPr>
          </a:lstStyle>
          <a:p>
            <a:r>
              <a:rPr lang="en-US"/>
              <a:t>Click icon to add picture</a:t>
            </a:r>
            <a:endParaRPr lang="en-US" dirty="0"/>
          </a:p>
        </p:txBody>
      </p:sp>
      <p:sp>
        <p:nvSpPr>
          <p:cNvPr id="20" name="Picture Placeholder 18">
            <a:extLst>
              <a:ext uri="{FF2B5EF4-FFF2-40B4-BE49-F238E27FC236}">
                <a16:creationId xmlns:a16="http://schemas.microsoft.com/office/drawing/2014/main" id="{6EEC573A-93BD-45DD-B03E-E2F5E00942F2}"/>
              </a:ext>
            </a:extLst>
          </p:cNvPr>
          <p:cNvSpPr>
            <a:spLocks noGrp="1"/>
          </p:cNvSpPr>
          <p:nvPr>
            <p:ph type="pic" sz="quarter" idx="14"/>
          </p:nvPr>
        </p:nvSpPr>
        <p:spPr>
          <a:xfrm>
            <a:off x="9081588" y="3802957"/>
            <a:ext cx="3109415" cy="3055044"/>
          </a:xfrm>
        </p:spPr>
        <p:txBody>
          <a:bodyPr anchor="ctr"/>
          <a:lstStyle>
            <a:lvl1pPr algn="ctr">
              <a:buNone/>
              <a:defRPr/>
            </a:lvl1pPr>
          </a:lstStyle>
          <a:p>
            <a:r>
              <a:rPr lang="en-US"/>
              <a:t>Click icon to add picture</a:t>
            </a:r>
            <a:endParaRPr lang="en-US" dirty="0"/>
          </a:p>
        </p:txBody>
      </p:sp>
    </p:spTree>
    <p:extLst>
      <p:ext uri="{BB962C8B-B14F-4D97-AF65-F5344CB8AC3E}">
        <p14:creationId xmlns:p14="http://schemas.microsoft.com/office/powerpoint/2010/main" val="533435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Right Pattern Content Gray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7E8F-5716-4A71-B64F-EC5A742B45D2}"/>
              </a:ext>
            </a:extLst>
          </p:cNvPr>
          <p:cNvSpPr>
            <a:spLocks noGrp="1"/>
          </p:cNvSpPr>
          <p:nvPr>
            <p:ph type="title" hasCustomPrompt="1"/>
          </p:nvPr>
        </p:nvSpPr>
        <p:spPr>
          <a:xfrm>
            <a:off x="762000" y="715961"/>
            <a:ext cx="6477000" cy="1189038"/>
          </a:xfrm>
          <a:prstGeom prst="rect">
            <a:avLst/>
          </a:prstGeom>
        </p:spPr>
        <p:txBody>
          <a:bodyPr anchor="t">
            <a:noAutofit/>
          </a:bodyPr>
          <a:lstStyle>
            <a:lvl1pPr>
              <a:spcBef>
                <a:spcPts val="1000"/>
              </a:spcBef>
              <a:defRPr sz="4000" b="1">
                <a:solidFill>
                  <a:schemeClr val="accent3">
                    <a:lumMod val="75000"/>
                  </a:schemeClr>
                </a:solidFill>
              </a:defRPr>
            </a:lvl1pPr>
          </a:lstStyle>
          <a:p>
            <a:r>
              <a:rPr lang="en-US" dirty="0"/>
              <a:t>Insert title here</a:t>
            </a:r>
          </a:p>
        </p:txBody>
      </p:sp>
      <p:sp>
        <p:nvSpPr>
          <p:cNvPr id="12" name="Text Placeholder 15">
            <a:extLst>
              <a:ext uri="{FF2B5EF4-FFF2-40B4-BE49-F238E27FC236}">
                <a16:creationId xmlns:a16="http://schemas.microsoft.com/office/drawing/2014/main" id="{E8DBED36-2461-46D0-AF71-79E0064B3758}"/>
              </a:ext>
            </a:extLst>
          </p:cNvPr>
          <p:cNvSpPr>
            <a:spLocks noGrp="1"/>
          </p:cNvSpPr>
          <p:nvPr>
            <p:ph type="body" sz="quarter" idx="11" hasCustomPrompt="1"/>
          </p:nvPr>
        </p:nvSpPr>
        <p:spPr>
          <a:xfrm>
            <a:off x="762000" y="1905000"/>
            <a:ext cx="6477000" cy="3276600"/>
          </a:xfrm>
          <a:prstGeom prst="rect">
            <a:avLst/>
          </a:prstGeom>
        </p:spPr>
        <p:txBody>
          <a:bodyPr/>
          <a:lstStyle>
            <a:lvl1pPr marL="0" indent="0">
              <a:lnSpc>
                <a:spcPct val="100000"/>
              </a:lnSpc>
              <a:buNone/>
              <a:defRPr sz="1800" b="1">
                <a:solidFill>
                  <a:schemeClr val="bg1"/>
                </a:solidFill>
              </a:defRPr>
            </a:lvl1pPr>
            <a:lvl2pPr marL="228600">
              <a:lnSpc>
                <a:spcPct val="100000"/>
              </a:lnSpc>
              <a:spcBef>
                <a:spcPts val="1000"/>
              </a:spcBef>
              <a:defRPr sz="1800">
                <a:solidFill>
                  <a:schemeClr val="bg1"/>
                </a:solidFill>
              </a:defRPr>
            </a:lvl2pPr>
          </a:lstStyle>
          <a:p>
            <a:pPr lvl="0"/>
            <a:r>
              <a:rPr lang="en-US" dirty="0"/>
              <a:t>Insert subtitle here</a:t>
            </a:r>
          </a:p>
          <a:p>
            <a:pPr lvl="1"/>
            <a:r>
              <a:rPr lang="en-US" dirty="0"/>
              <a:t>Insert content here</a:t>
            </a:r>
          </a:p>
        </p:txBody>
      </p:sp>
    </p:spTree>
    <p:extLst>
      <p:ext uri="{BB962C8B-B14F-4D97-AF65-F5344CB8AC3E}">
        <p14:creationId xmlns:p14="http://schemas.microsoft.com/office/powerpoint/2010/main" val="2136621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fld id="{846CE7D5-CF57-46EF-B807-FDD0502418D4}" type="datetimeFigureOut">
              <a:rPr lang="en-GB" smtClean="0"/>
              <a:t>18/06/2025</a:t>
            </a:fld>
            <a:endParaRPr lang="en-GB"/>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endParaRPr lang="en-GB"/>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3670646653"/>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_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fld id="{846CE7D5-CF57-46EF-B807-FDD0502418D4}" type="datetimeFigureOut">
              <a:rPr lang="en-GB" smtClean="0"/>
              <a:t>18/06/2025</a:t>
            </a:fld>
            <a:endParaRPr lang="en-GB"/>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endParaRPr lang="en-GB"/>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7527315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1531EA5B-7FC1-4088-B6D5-4395F4C1F3C8}"/>
              </a:ext>
            </a:extLst>
          </p:cNvPr>
          <p:cNvSpPr/>
          <p:nvPr/>
        </p:nvSpPr>
        <p:spPr>
          <a:xfrm>
            <a:off x="380990" y="1327050"/>
            <a:ext cx="6079676"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64AD5705-B027-4C44-B38A-60296E29EB12}"/>
              </a:ext>
            </a:extLst>
          </p:cNvPr>
          <p:cNvSpPr>
            <a:spLocks noGrp="1"/>
          </p:cNvSpPr>
          <p:nvPr>
            <p:ph type="title" hasCustomPrompt="1"/>
          </p:nvPr>
        </p:nvSpPr>
        <p:spPr>
          <a:xfrm>
            <a:off x="1768928" y="2242457"/>
            <a:ext cx="3731849" cy="2373086"/>
          </a:xfrm>
        </p:spPr>
        <p:txBody>
          <a:bodyPr anchor="ctr">
            <a:normAutofit/>
          </a:bodyPr>
          <a:lstStyle>
            <a:lvl1pPr>
              <a:defRPr sz="4000">
                <a:solidFill>
                  <a:schemeClr val="bg1"/>
                </a:solidFill>
              </a:defRPr>
            </a:lvl1pPr>
          </a:lstStyle>
          <a:p>
            <a:r>
              <a:rPr lang="en-US" dirty="0"/>
              <a:t>Title</a:t>
            </a:r>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
        <p:nvSpPr>
          <p:cNvPr id="15" name="Content Placeholder 13">
            <a:extLst>
              <a:ext uri="{FF2B5EF4-FFF2-40B4-BE49-F238E27FC236}">
                <a16:creationId xmlns:a16="http://schemas.microsoft.com/office/drawing/2014/main" id="{CCD14F82-32BC-4E61-83EA-CB71ED780A3F}"/>
              </a:ext>
            </a:extLst>
          </p:cNvPr>
          <p:cNvSpPr>
            <a:spLocks noGrp="1"/>
          </p:cNvSpPr>
          <p:nvPr>
            <p:ph sz="quarter" idx="13"/>
          </p:nvPr>
        </p:nvSpPr>
        <p:spPr>
          <a:xfrm>
            <a:off x="6735763" y="712788"/>
            <a:ext cx="4618037" cy="5432425"/>
          </a:xfrm>
        </p:spPr>
        <p:txBody>
          <a:bodyPr anchor="ctr"/>
          <a:lstStyle>
            <a:lvl1pPr marL="0" indent="0">
              <a:buNone/>
              <a:defRPr sz="1800"/>
            </a:lvl1pPr>
          </a:lstStyle>
          <a:p>
            <a:pPr lvl="0"/>
            <a:r>
              <a:rPr lang="en-US"/>
              <a:t>Click to edit Master text styles</a:t>
            </a:r>
          </a:p>
        </p:txBody>
      </p:sp>
    </p:spTree>
    <p:extLst>
      <p:ext uri="{BB962C8B-B14F-4D97-AF65-F5344CB8AC3E}">
        <p14:creationId xmlns:p14="http://schemas.microsoft.com/office/powerpoint/2010/main" val="117451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with 2 pictures">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52F74EF-6A19-4BD7-8279-F105381ACB13}"/>
              </a:ext>
            </a:extLst>
          </p:cNvPr>
          <p:cNvSpPr>
            <a:spLocks noGrp="1"/>
          </p:cNvSpPr>
          <p:nvPr>
            <p:ph type="pic" sz="quarter" idx="13"/>
          </p:nvPr>
        </p:nvSpPr>
        <p:spPr>
          <a:xfrm>
            <a:off x="-9153" y="0"/>
            <a:ext cx="6105136"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anchor="ctr">
            <a:noAutofit/>
          </a:bodyPr>
          <a:lstStyle>
            <a:lvl1pPr algn="ctr">
              <a:buNone/>
              <a:defRPr/>
            </a:lvl1pPr>
          </a:lstStyle>
          <a:p>
            <a:r>
              <a:rPr lang="en-US"/>
              <a:t>Click icon to add picture</a:t>
            </a:r>
            <a:endParaRPr lang="en-US" dirty="0"/>
          </a:p>
        </p:txBody>
      </p:sp>
      <p:sp>
        <p:nvSpPr>
          <p:cNvPr id="15" name="Picture Placeholder 14">
            <a:extLst>
              <a:ext uri="{FF2B5EF4-FFF2-40B4-BE49-F238E27FC236}">
                <a16:creationId xmlns:a16="http://schemas.microsoft.com/office/drawing/2014/main" id="{409EFF82-B4B6-4B60-B389-A87BD677DE0A}"/>
              </a:ext>
            </a:extLst>
          </p:cNvPr>
          <p:cNvSpPr>
            <a:spLocks noGrp="1"/>
          </p:cNvSpPr>
          <p:nvPr>
            <p:ph type="pic" sz="quarter" idx="14"/>
          </p:nvPr>
        </p:nvSpPr>
        <p:spPr>
          <a:xfrm>
            <a:off x="6355502" y="211465"/>
            <a:ext cx="4941484"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hasCustomPrompt="1"/>
          </p:nvPr>
        </p:nvSpPr>
        <p:spPr>
          <a:xfrm>
            <a:off x="5248656" y="4224528"/>
            <a:ext cx="6108192" cy="1463040"/>
          </a:xfrm>
        </p:spPr>
        <p:txBody>
          <a:bodyPr anchor="b">
            <a:normAutofit/>
          </a:bodyPr>
          <a:lstStyle>
            <a:lvl1pPr algn="r">
              <a:defRPr sz="4800"/>
            </a:lvl1pPr>
          </a:lstStyle>
          <a:p>
            <a:r>
              <a:rPr lang="en-US" dirty="0"/>
              <a:t>Title here</a:t>
            </a:r>
          </a:p>
        </p:txBody>
      </p:sp>
      <p:sp>
        <p:nvSpPr>
          <p:cNvPr id="18" name="Subtitle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5065776" y="5724144"/>
            <a:ext cx="6291072" cy="649224"/>
          </a:xfrm>
        </p:spPr>
        <p:txBody>
          <a:bodyPr/>
          <a:lstStyle>
            <a:lvl1pPr marL="0" indent="0" algn="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a:t>
            </a:r>
          </a:p>
        </p:txBody>
      </p:sp>
    </p:spTree>
    <p:extLst>
      <p:ext uri="{BB962C8B-B14F-4D97-AF65-F5344CB8AC3E}">
        <p14:creationId xmlns:p14="http://schemas.microsoft.com/office/powerpoint/2010/main" val="380676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079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Quote">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3328416" y="2002536"/>
            <a:ext cx="5541264" cy="2148840"/>
          </a:xfrm>
        </p:spPr>
        <p:txBody>
          <a:bodyPr anchor="b">
            <a:normAutofit/>
          </a:bodyPr>
          <a:lstStyle>
            <a:lvl1pPr algn="ctr">
              <a:defRPr sz="3600">
                <a:solidFill>
                  <a:schemeClr val="bg1"/>
                </a:solidFill>
                <a:latin typeface="+mn-lt"/>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D57F1E4F-1CFF-5643-939E-217C01CDF565}" type="slidenum">
              <a:rPr lang="en-US" smtClean="0"/>
              <a:pPr/>
              <a:t>‹#›</a:t>
            </a:fld>
            <a:endParaRPr lang="en-US" dirty="0"/>
          </a:p>
        </p:txBody>
      </p:sp>
      <p:sp>
        <p:nvSpPr>
          <p:cNvPr id="8" name="Text Placeholder 7">
            <a:extLst>
              <a:ext uri="{FF2B5EF4-FFF2-40B4-BE49-F238E27FC236}">
                <a16:creationId xmlns:a16="http://schemas.microsoft.com/office/drawing/2014/main" id="{DB993D08-8A5D-4511-89F2-22508AFAC62D}"/>
              </a:ext>
            </a:extLst>
          </p:cNvPr>
          <p:cNvSpPr>
            <a:spLocks noGrp="1"/>
          </p:cNvSpPr>
          <p:nvPr>
            <p:ph type="body" sz="quarter" idx="13"/>
          </p:nvPr>
        </p:nvSpPr>
        <p:spPr>
          <a:xfrm>
            <a:off x="3877056" y="4297680"/>
            <a:ext cx="4434840" cy="1188720"/>
          </a:xfrm>
        </p:spPr>
        <p:txBody>
          <a:bodyPr/>
          <a:lstStyle>
            <a:lvl1pPr marL="0" indent="0" algn="ctr">
              <a:buNone/>
              <a:defRPr sz="240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224930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740F3399-4083-4642-9BB0-A990D21E7031}"/>
              </a:ext>
            </a:extLst>
          </p:cNvPr>
          <p:cNvSpPr>
            <a:spLocks noGrp="1"/>
          </p:cNvSpPr>
          <p:nvPr>
            <p:ph type="pic" sz="quarter" idx="13"/>
          </p:nvPr>
        </p:nvSpPr>
        <p:spPr>
          <a:xfrm>
            <a:off x="328398" y="2204789"/>
            <a:ext cx="2053232"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2" name="Picture Placeholder 31">
            <a:extLst>
              <a:ext uri="{FF2B5EF4-FFF2-40B4-BE49-F238E27FC236}">
                <a16:creationId xmlns:a16="http://schemas.microsoft.com/office/drawing/2014/main" id="{0DFA7AC8-DA1D-4AC7-ACF4-7BE16BA870B6}"/>
              </a:ext>
            </a:extLst>
          </p:cNvPr>
          <p:cNvSpPr>
            <a:spLocks noGrp="1"/>
          </p:cNvSpPr>
          <p:nvPr>
            <p:ph type="pic" sz="quarter" idx="14"/>
          </p:nvPr>
        </p:nvSpPr>
        <p:spPr>
          <a:xfrm>
            <a:off x="2698894" y="2211836"/>
            <a:ext cx="2053231"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3" name="Picture Placeholder 32">
            <a:extLst>
              <a:ext uri="{FF2B5EF4-FFF2-40B4-BE49-F238E27FC236}">
                <a16:creationId xmlns:a16="http://schemas.microsoft.com/office/drawing/2014/main" id="{4A968EB8-8393-4689-A845-BCD355955A9F}"/>
              </a:ext>
            </a:extLst>
          </p:cNvPr>
          <p:cNvSpPr>
            <a:spLocks noGrp="1"/>
          </p:cNvSpPr>
          <p:nvPr>
            <p:ph type="pic" sz="quarter" idx="15"/>
          </p:nvPr>
        </p:nvSpPr>
        <p:spPr>
          <a:xfrm>
            <a:off x="5069387" y="2139888"/>
            <a:ext cx="2053231"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4" name="Picture Placeholder 33">
            <a:extLst>
              <a:ext uri="{FF2B5EF4-FFF2-40B4-BE49-F238E27FC236}">
                <a16:creationId xmlns:a16="http://schemas.microsoft.com/office/drawing/2014/main" id="{B2A55E5D-CF3C-4FCD-A6A9-AB4F8F16C90B}"/>
              </a:ext>
            </a:extLst>
          </p:cNvPr>
          <p:cNvSpPr>
            <a:spLocks noGrp="1"/>
          </p:cNvSpPr>
          <p:nvPr>
            <p:ph type="pic" sz="quarter" idx="16"/>
          </p:nvPr>
        </p:nvSpPr>
        <p:spPr>
          <a:xfrm>
            <a:off x="7439880" y="2176535"/>
            <a:ext cx="2053231"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5" name="Picture Placeholder 34">
            <a:extLst>
              <a:ext uri="{FF2B5EF4-FFF2-40B4-BE49-F238E27FC236}">
                <a16:creationId xmlns:a16="http://schemas.microsoft.com/office/drawing/2014/main" id="{BD40DE90-4612-4826-930E-6AE003A47C94}"/>
              </a:ext>
            </a:extLst>
          </p:cNvPr>
          <p:cNvSpPr>
            <a:spLocks noGrp="1"/>
          </p:cNvSpPr>
          <p:nvPr>
            <p:ph type="pic" sz="quarter" idx="17"/>
          </p:nvPr>
        </p:nvSpPr>
        <p:spPr>
          <a:xfrm>
            <a:off x="9810369" y="2139888"/>
            <a:ext cx="2053232"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Title 4">
            <a:extLst>
              <a:ext uri="{FF2B5EF4-FFF2-40B4-BE49-F238E27FC236}">
                <a16:creationId xmlns:a16="http://schemas.microsoft.com/office/drawing/2014/main" id="{DE7D0FB3-AA0E-43D7-A0BC-3BEE75E725EF}"/>
              </a:ext>
            </a:extLst>
          </p:cNvPr>
          <p:cNvSpPr>
            <a:spLocks noGrp="1"/>
          </p:cNvSpPr>
          <p:nvPr>
            <p:ph type="title"/>
          </p:nvPr>
        </p:nvSpPr>
        <p:spPr/>
        <p:txBody>
          <a:bodyPr/>
          <a:lstStyle>
            <a:lvl1pPr algn="ctr">
              <a:defRPr/>
            </a:lvl1pPr>
          </a:lstStyle>
          <a:p>
            <a:r>
              <a:rPr lang="en-US"/>
              <a:t>Click to edit Master title style</a:t>
            </a:r>
          </a:p>
        </p:txBody>
      </p:sp>
      <p:sp>
        <p:nvSpPr>
          <p:cNvPr id="61" name="Text Placeholder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329184" y="4242815"/>
            <a:ext cx="2057400" cy="731520"/>
          </a:xfrm>
        </p:spPr>
        <p:txBody>
          <a:bodyPr anchor="ctr"/>
          <a:lstStyle>
            <a:lvl1pPr marL="0" indent="0" algn="ctr">
              <a:spcBef>
                <a:spcPts val="1000"/>
              </a:spcBef>
              <a:buNone/>
              <a:defRPr sz="2000" b="0">
                <a:latin typeface="+mj-lt"/>
              </a:defRPr>
            </a:lvl1pPr>
          </a:lstStyle>
          <a:p>
            <a:pPr lvl="0"/>
            <a:r>
              <a:rPr lang="en-US" dirty="0"/>
              <a:t>Name</a:t>
            </a:r>
          </a:p>
        </p:txBody>
      </p:sp>
      <p:sp>
        <p:nvSpPr>
          <p:cNvPr id="62" name="Text Placeholder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329184" y="4782312"/>
            <a:ext cx="2057400" cy="644525"/>
          </a:xfrm>
        </p:spPr>
        <p:txBody>
          <a:bodyPr anchor="ctr"/>
          <a:lstStyle>
            <a:lvl1pPr marL="0" indent="0" algn="ctr">
              <a:spcBef>
                <a:spcPts val="1000"/>
              </a:spcBef>
              <a:buNone/>
              <a:defRPr sz="2000" b="0">
                <a:latin typeface="+mn-lt"/>
              </a:defRPr>
            </a:lvl1pPr>
          </a:lstStyle>
          <a:p>
            <a:pPr lvl="0"/>
            <a:r>
              <a:rPr lang="en-US" dirty="0"/>
              <a:t>Title</a:t>
            </a:r>
          </a:p>
        </p:txBody>
      </p:sp>
      <p:sp>
        <p:nvSpPr>
          <p:cNvPr id="63" name="Text Placeholder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9810369" y="4242815"/>
            <a:ext cx="2057400" cy="731520"/>
          </a:xfrm>
        </p:spPr>
        <p:txBody>
          <a:bodyPr anchor="ctr"/>
          <a:lstStyle>
            <a:lvl1pPr marL="0" indent="0" algn="ctr">
              <a:spcBef>
                <a:spcPts val="1000"/>
              </a:spcBef>
              <a:buNone/>
              <a:defRPr sz="2000" b="0">
                <a:latin typeface="+mj-lt"/>
              </a:defRPr>
            </a:lvl1pPr>
          </a:lstStyle>
          <a:p>
            <a:pPr lvl="0"/>
            <a:r>
              <a:rPr lang="en-US" dirty="0"/>
              <a:t>Name</a:t>
            </a:r>
          </a:p>
        </p:txBody>
      </p:sp>
      <p:sp>
        <p:nvSpPr>
          <p:cNvPr id="64" name="Text Placeholder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9810369" y="4782312"/>
            <a:ext cx="2057400" cy="644525"/>
          </a:xfrm>
        </p:spPr>
        <p:txBody>
          <a:bodyPr anchor="ctr"/>
          <a:lstStyle>
            <a:lvl1pPr marL="0" indent="0" algn="ctr">
              <a:spcBef>
                <a:spcPts val="1000"/>
              </a:spcBef>
              <a:buNone/>
              <a:defRPr sz="2000" b="0">
                <a:latin typeface="+mn-lt"/>
              </a:defRPr>
            </a:lvl1pPr>
          </a:lstStyle>
          <a:p>
            <a:pPr lvl="0"/>
            <a:r>
              <a:rPr lang="en-US" dirty="0"/>
              <a:t>Title</a:t>
            </a:r>
          </a:p>
        </p:txBody>
      </p:sp>
      <p:sp>
        <p:nvSpPr>
          <p:cNvPr id="65" name="Text Placeholder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7439880" y="4242815"/>
            <a:ext cx="2057400" cy="731520"/>
          </a:xfrm>
        </p:spPr>
        <p:txBody>
          <a:bodyPr anchor="ctr"/>
          <a:lstStyle>
            <a:lvl1pPr marL="0" indent="0" algn="ctr">
              <a:spcBef>
                <a:spcPts val="1000"/>
              </a:spcBef>
              <a:buNone/>
              <a:defRPr sz="2000" b="0">
                <a:latin typeface="+mj-lt"/>
              </a:defRPr>
            </a:lvl1pPr>
          </a:lstStyle>
          <a:p>
            <a:pPr lvl="0"/>
            <a:r>
              <a:rPr lang="en-US" dirty="0"/>
              <a:t>Name</a:t>
            </a:r>
          </a:p>
        </p:txBody>
      </p:sp>
      <p:sp>
        <p:nvSpPr>
          <p:cNvPr id="66" name="Text Placeholder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7439880" y="4782312"/>
            <a:ext cx="2057400" cy="644525"/>
          </a:xfrm>
        </p:spPr>
        <p:txBody>
          <a:bodyPr anchor="ctr"/>
          <a:lstStyle>
            <a:lvl1pPr marL="0" indent="0" algn="ctr">
              <a:spcBef>
                <a:spcPts val="1000"/>
              </a:spcBef>
              <a:buNone/>
              <a:defRPr sz="2000" b="0">
                <a:latin typeface="+mn-lt"/>
              </a:defRPr>
            </a:lvl1pPr>
          </a:lstStyle>
          <a:p>
            <a:pPr lvl="0"/>
            <a:r>
              <a:rPr lang="en-US" dirty="0"/>
              <a:t>Title</a:t>
            </a:r>
          </a:p>
        </p:txBody>
      </p:sp>
      <p:sp>
        <p:nvSpPr>
          <p:cNvPr id="67" name="Text Placeholder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5065218" y="4242815"/>
            <a:ext cx="2057400" cy="731520"/>
          </a:xfrm>
        </p:spPr>
        <p:txBody>
          <a:bodyPr anchor="ctr"/>
          <a:lstStyle>
            <a:lvl1pPr marL="0" indent="0" algn="ctr">
              <a:spcBef>
                <a:spcPts val="1000"/>
              </a:spcBef>
              <a:buNone/>
              <a:defRPr sz="2000" b="0">
                <a:latin typeface="+mj-lt"/>
              </a:defRPr>
            </a:lvl1pPr>
          </a:lstStyle>
          <a:p>
            <a:pPr lvl="0"/>
            <a:r>
              <a:rPr lang="en-US" dirty="0"/>
              <a:t>Name</a:t>
            </a:r>
          </a:p>
        </p:txBody>
      </p:sp>
      <p:sp>
        <p:nvSpPr>
          <p:cNvPr id="68" name="Text Placeholder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5065218" y="4782312"/>
            <a:ext cx="2057400" cy="644525"/>
          </a:xfrm>
        </p:spPr>
        <p:txBody>
          <a:bodyPr anchor="ctr"/>
          <a:lstStyle>
            <a:lvl1pPr marL="0" indent="0" algn="ctr">
              <a:spcBef>
                <a:spcPts val="1000"/>
              </a:spcBef>
              <a:buNone/>
              <a:defRPr sz="2000" b="0">
                <a:latin typeface="+mn-lt"/>
              </a:defRPr>
            </a:lvl1pPr>
          </a:lstStyle>
          <a:p>
            <a:pPr lvl="0"/>
            <a:r>
              <a:rPr lang="en-US" dirty="0"/>
              <a:t>Title</a:t>
            </a:r>
          </a:p>
        </p:txBody>
      </p:sp>
      <p:sp>
        <p:nvSpPr>
          <p:cNvPr id="69" name="Text Placeholder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703846" y="4242815"/>
            <a:ext cx="2057400" cy="731520"/>
          </a:xfrm>
        </p:spPr>
        <p:txBody>
          <a:bodyPr anchor="ctr"/>
          <a:lstStyle>
            <a:lvl1pPr marL="0" indent="0" algn="ctr">
              <a:spcBef>
                <a:spcPts val="1000"/>
              </a:spcBef>
              <a:buNone/>
              <a:defRPr sz="2000" b="0">
                <a:latin typeface="+mj-lt"/>
              </a:defRPr>
            </a:lvl1pPr>
          </a:lstStyle>
          <a:p>
            <a:pPr lvl="0"/>
            <a:r>
              <a:rPr lang="en-US" dirty="0"/>
              <a:t>Name</a:t>
            </a:r>
          </a:p>
        </p:txBody>
      </p:sp>
      <p:sp>
        <p:nvSpPr>
          <p:cNvPr id="70" name="Text Placeholder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703846" y="4782312"/>
            <a:ext cx="2057400" cy="644525"/>
          </a:xfrm>
        </p:spPr>
        <p:txBody>
          <a:bodyPr anchor="ctr"/>
          <a:lstStyle>
            <a:lvl1pPr marL="0" indent="0" algn="ctr">
              <a:spcBef>
                <a:spcPts val="1000"/>
              </a:spcBef>
              <a:buNone/>
              <a:defRPr sz="2000" b="0">
                <a:latin typeface="+mn-lt"/>
              </a:defRPr>
            </a:lvl1pPr>
          </a:lstStyle>
          <a:p>
            <a:pPr lvl="0"/>
            <a:r>
              <a:rPr lang="en-US" dirty="0"/>
              <a:t>Title</a:t>
            </a:r>
          </a:p>
        </p:txBody>
      </p:sp>
    </p:spTree>
    <p:extLst>
      <p:ext uri="{BB962C8B-B14F-4D97-AF65-F5344CB8AC3E}">
        <p14:creationId xmlns:p14="http://schemas.microsoft.com/office/powerpoint/2010/main" val="1129579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378257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norm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4497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6/18/2025</a:t>
            </a:fld>
            <a:endParaRPr lang="en-US" dirty="0"/>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57077289"/>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 id="2147484064" r:id="rId12"/>
    <p:sldLayoutId id="2147484065" r:id="rId13"/>
    <p:sldLayoutId id="2147484066" r:id="rId14"/>
    <p:sldLayoutId id="2147484067" r:id="rId15"/>
    <p:sldLayoutId id="2147484068" r:id="rId16"/>
    <p:sldLayoutId id="2147484069" r:id="rId17"/>
    <p:sldLayoutId id="2147484070" r:id="rId18"/>
    <p:sldLayoutId id="2147484071" r:id="rId19"/>
    <p:sldLayoutId id="2147484072" r:id="rId20"/>
    <p:sldLayoutId id="2147484074" r:id="rId21"/>
    <p:sldLayoutId id="2147484076" r:id="rId22"/>
  </p:sldLayoutIdLst>
  <p:txStyles>
    <p:titleStyle>
      <a:lvl1pPr algn="l" defTabSz="914400" rtl="0" eaLnBrk="1" latinLnBrk="0" hangingPunct="1">
        <a:lnSpc>
          <a:spcPct val="90000"/>
        </a:lnSpc>
        <a:spcBef>
          <a:spcPct val="0"/>
        </a:spcBef>
        <a:buNone/>
        <a:defRPr sz="4400" i="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hyperlink" Target="http://www.internationalstudents.cam.ac.uk/" TargetMode="External"/><Relationship Id="rId3" Type="http://schemas.openxmlformats.org/officeDocument/2006/relationships/hyperlink" Target="https://universityofcambridgecloud.sharepoint.com/sites/UoC_SupportingSupervisions" TargetMode="External"/><Relationship Id="rId7" Type="http://schemas.openxmlformats.org/officeDocument/2006/relationships/hyperlink" Target="http://www.studentcomplaints.admin.cam.ac.u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cambridgestudents.cam.ac.uk/" TargetMode="External"/><Relationship Id="rId5" Type="http://schemas.openxmlformats.org/officeDocument/2006/relationships/hyperlink" Target="http://www.seniortutors.admin.cam.ac.uk/" TargetMode="External"/><Relationship Id="rId4" Type="http://schemas.openxmlformats.org/officeDocument/2006/relationships/hyperlink" Target="http://www.seniortutors.admin.cam.ac.uk/files/supporting_supervisors.pdf" TargetMode="Externa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vert="horz" lIns="91440" tIns="45720" rIns="91440" bIns="45720" rtlCol="0" anchor="ctr">
            <a:normAutofit/>
          </a:bodyPr>
          <a:lstStyle/>
          <a:p>
            <a:pPr>
              <a:spcBef>
                <a:spcPct val="0"/>
              </a:spcBef>
            </a:pPr>
            <a:r>
              <a:rPr lang="en-US" dirty="0">
                <a:solidFill>
                  <a:schemeClr val="tx1">
                    <a:lumMod val="85000"/>
                    <a:lumOff val="15000"/>
                  </a:schemeClr>
                </a:solidFill>
              </a:rPr>
              <a:t>[College Name]</a:t>
            </a:r>
            <a:br>
              <a:rPr lang="en-US" dirty="0">
                <a:solidFill>
                  <a:schemeClr val="tx1">
                    <a:lumMod val="85000"/>
                    <a:lumOff val="15000"/>
                  </a:schemeClr>
                </a:solidFill>
                <a:highlight>
                  <a:srgbClr val="FFFF00"/>
                </a:highlight>
              </a:rPr>
            </a:br>
            <a:r>
              <a:rPr lang="en-US" dirty="0">
                <a:solidFill>
                  <a:schemeClr val="tx1">
                    <a:lumMod val="85000"/>
                    <a:lumOff val="15000"/>
                  </a:schemeClr>
                </a:solidFill>
              </a:rPr>
              <a:t>Directors of Studies Training</a:t>
            </a:r>
          </a:p>
        </p:txBody>
      </p:sp>
      <p:sp>
        <p:nvSpPr>
          <p:cNvPr id="3" name="Subtitle 2"/>
          <p:cNvSpPr>
            <a:spLocks noGrp="1"/>
          </p:cNvSpPr>
          <p:nvPr>
            <p:ph type="subTitle" idx="1"/>
          </p:nvPr>
        </p:nvSpPr>
        <p:spPr/>
        <p:txBody>
          <a:bodyPr vert="horz" lIns="91440" tIns="45720" rIns="91440" bIns="45720" rtlCol="0" anchor="ctr">
            <a:normAutofit fontScale="77500" lnSpcReduction="20000"/>
          </a:bodyPr>
          <a:lstStyle/>
          <a:p>
            <a:r>
              <a:rPr lang="en-US">
                <a:solidFill>
                  <a:srgbClr val="FFFFFF"/>
                </a:solidFill>
              </a:rPr>
              <a:t>[This template guidance is provided for Colleges to adapt as they wish, to deliver to any new DoS and as a refresher for ongoing DoS. Any bracketed wording will need to be edited to account for the College's circumstances.]</a:t>
            </a:r>
            <a:endParaRPr lang="en-US" dirty="0">
              <a:solidFill>
                <a:srgbClr val="FFFFFF"/>
              </a:solidFill>
            </a:endParaRPr>
          </a:p>
        </p:txBody>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323FA-3C09-5E2A-AEF4-A9ACDFC6CDA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2D8826-44DF-A485-81BB-EEE2C5A0C154}"/>
              </a:ext>
            </a:extLst>
          </p:cNvPr>
          <p:cNvSpPr>
            <a:spLocks noGrp="1"/>
          </p:cNvSpPr>
          <p:nvPr>
            <p:ph sz="half" idx="1"/>
          </p:nvPr>
        </p:nvSpPr>
        <p:spPr>
          <a:xfrm>
            <a:off x="838200" y="1791222"/>
            <a:ext cx="10610590" cy="4697260"/>
          </a:xfrm>
        </p:spPr>
        <p:txBody>
          <a:bodyPr>
            <a:normAutofit fontScale="92500"/>
          </a:bodyPr>
          <a:lstStyle/>
          <a:p>
            <a:pPr marL="342900" indent="-342900">
              <a:buClr>
                <a:schemeClr val="accent3"/>
              </a:buClr>
              <a:buFont typeface="Arial" panose="020B0604020202020204" pitchFamily="34" charset="0"/>
              <a:buChar char="•"/>
            </a:pPr>
            <a:r>
              <a:rPr lang="en-GB" sz="2800" cap="none" dirty="0"/>
              <a:t>‘College teaching’ arranged/approved by Director of Studies.</a:t>
            </a:r>
          </a:p>
          <a:p>
            <a:pPr marL="342900" indent="-342900">
              <a:buClr>
                <a:schemeClr val="accent3"/>
              </a:buClr>
              <a:buFont typeface="Arial" panose="020B0604020202020204" pitchFamily="34" charset="0"/>
              <a:buChar char="•"/>
            </a:pPr>
            <a:r>
              <a:rPr lang="en-GB" sz="2800" cap="none" dirty="0"/>
              <a:t>Guide students in choosing appropriate papers to match their interests and arrange relevant supervisors to teach them.</a:t>
            </a:r>
          </a:p>
          <a:p>
            <a:pPr marL="342900" indent="-342900">
              <a:buClr>
                <a:schemeClr val="accent3"/>
              </a:buClr>
              <a:buFont typeface="Arial" panose="020B0604020202020204" pitchFamily="34" charset="0"/>
              <a:buChar char="•"/>
            </a:pPr>
            <a:r>
              <a:rPr lang="en-GB" sz="2800" cap="none" dirty="0"/>
              <a:t>Set out clear expectations of work required of supervisors, and ensure they have access to necessary resources.</a:t>
            </a:r>
          </a:p>
          <a:p>
            <a:pPr marL="342900" indent="-342900">
              <a:buClr>
                <a:schemeClr val="accent3"/>
              </a:buClr>
              <a:buFont typeface="Arial" panose="020B0604020202020204" pitchFamily="34" charset="0"/>
              <a:buChar char="•"/>
            </a:pPr>
            <a:r>
              <a:rPr lang="en-GB" sz="2800" cap="none" dirty="0"/>
              <a:t>International students require worker’s agreements and cannot deliver more than eight supervisions a week.</a:t>
            </a:r>
          </a:p>
          <a:p>
            <a:pPr marL="342900" indent="-342900">
              <a:buClr>
                <a:schemeClr val="accent3"/>
              </a:buClr>
            </a:pPr>
            <a:r>
              <a:rPr lang="en-GB" dirty="0"/>
              <a:t>Supervision should not be delivered online unless in exceptional cases (e.g. if the supervisor is immunocompromised).</a:t>
            </a:r>
            <a:endParaRPr lang="en-GB" sz="2800" cap="none" dirty="0"/>
          </a:p>
          <a:p>
            <a:pPr marL="342900" indent="-342900">
              <a:buClr>
                <a:schemeClr val="accent3"/>
              </a:buClr>
              <a:buFont typeface="Arial" panose="020B0604020202020204" pitchFamily="34" charset="0"/>
              <a:buChar char="•"/>
            </a:pPr>
            <a:r>
              <a:rPr lang="en-GB" sz="2800" cap="none" dirty="0"/>
              <a:t>Review and approve supervision reports at the end of each term.</a:t>
            </a:r>
          </a:p>
        </p:txBody>
      </p:sp>
      <p:sp>
        <p:nvSpPr>
          <p:cNvPr id="4" name="Title 1">
            <a:extLst>
              <a:ext uri="{FF2B5EF4-FFF2-40B4-BE49-F238E27FC236}">
                <a16:creationId xmlns:a16="http://schemas.microsoft.com/office/drawing/2014/main" id="{AAFDB877-B995-9884-2C28-7D18E98E235F}"/>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3"/>
                </a:solidFill>
              </a:rPr>
              <a:t>GENERAL GOOD PRACTICE</a:t>
            </a:r>
          </a:p>
        </p:txBody>
      </p:sp>
      <p:sp>
        <p:nvSpPr>
          <p:cNvPr id="8" name="Title 1">
            <a:extLst>
              <a:ext uri="{FF2B5EF4-FFF2-40B4-BE49-F238E27FC236}">
                <a16:creationId xmlns:a16="http://schemas.microsoft.com/office/drawing/2014/main" id="{49533F9E-76A7-1E70-58ED-FCC86A9655A2}"/>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Supervisions</a:t>
            </a:r>
          </a:p>
        </p:txBody>
      </p:sp>
    </p:spTree>
    <p:extLst>
      <p:ext uri="{BB962C8B-B14F-4D97-AF65-F5344CB8AC3E}">
        <p14:creationId xmlns:p14="http://schemas.microsoft.com/office/powerpoint/2010/main" val="3709032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9D7015-D85F-0734-F9E5-AD5A38DA722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AFD718-A112-AEFB-458D-21F6C4E33D58}"/>
              </a:ext>
            </a:extLst>
          </p:cNvPr>
          <p:cNvSpPr>
            <a:spLocks noGrp="1"/>
          </p:cNvSpPr>
          <p:nvPr>
            <p:ph sz="half" idx="1"/>
          </p:nvPr>
        </p:nvSpPr>
        <p:spPr>
          <a:xfrm>
            <a:off x="838200" y="1791222"/>
            <a:ext cx="10610590" cy="4697260"/>
          </a:xfrm>
        </p:spPr>
        <p:txBody>
          <a:bodyPr>
            <a:normAutofit/>
          </a:bodyPr>
          <a:lstStyle/>
          <a:p>
            <a:pPr marL="342900" indent="-342900">
              <a:buClr>
                <a:schemeClr val="accent3"/>
              </a:buClr>
              <a:buFont typeface="Arial" panose="020B0604020202020204" pitchFamily="34" charset="0"/>
              <a:buChar char="•"/>
            </a:pPr>
            <a:r>
              <a:rPr lang="en-GB" sz="2800" cap="none" dirty="0"/>
              <a:t>Contribute to Open Days and answering questions from potential applicants.</a:t>
            </a:r>
          </a:p>
          <a:p>
            <a:pPr marL="342900" indent="-342900">
              <a:buClr>
                <a:schemeClr val="accent3"/>
              </a:buClr>
              <a:buFont typeface="Arial" panose="020B0604020202020204" pitchFamily="34" charset="0"/>
              <a:buChar char="•"/>
            </a:pPr>
            <a:r>
              <a:rPr lang="en-GB" dirty="0"/>
              <a:t>Interview applicants for admission.</a:t>
            </a:r>
          </a:p>
          <a:p>
            <a:pPr marL="342900" indent="-342900">
              <a:buClr>
                <a:schemeClr val="accent3"/>
              </a:buClr>
              <a:buFont typeface="Arial" panose="020B0604020202020204" pitchFamily="34" charset="0"/>
              <a:buChar char="•"/>
            </a:pPr>
            <a:r>
              <a:rPr lang="en-GB" dirty="0"/>
              <a:t>Advise the Admissions Tutor on which applicants should receive offers and what conditions are to be set.</a:t>
            </a:r>
          </a:p>
          <a:p>
            <a:pPr marL="342900" indent="-342900">
              <a:buClr>
                <a:schemeClr val="accent3"/>
              </a:buClr>
              <a:buFont typeface="Arial" panose="020B0604020202020204" pitchFamily="34" charset="0"/>
              <a:buChar char="•"/>
            </a:pPr>
            <a:r>
              <a:rPr lang="en-GB" dirty="0"/>
              <a:t>Advise the Admissions Tutor on which applicants are to be pooled or to be admitted from the Winter or Summer Pools.</a:t>
            </a:r>
          </a:p>
          <a:p>
            <a:pPr marL="342900" indent="-342900">
              <a:buClr>
                <a:schemeClr val="accent3"/>
              </a:buClr>
              <a:buFont typeface="Arial" panose="020B0604020202020204" pitchFamily="34" charset="0"/>
              <a:buChar char="•"/>
            </a:pPr>
            <a:r>
              <a:rPr lang="en-GB" dirty="0"/>
              <a:t>Participate in subject moderation procedures.</a:t>
            </a:r>
          </a:p>
          <a:p>
            <a:pPr marL="342900" indent="-342900">
              <a:buClr>
                <a:schemeClr val="accent3"/>
              </a:buClr>
              <a:buFont typeface="Arial" panose="020B0604020202020204" pitchFamily="34" charset="0"/>
              <a:buChar char="•"/>
            </a:pPr>
            <a:r>
              <a:rPr lang="en-GB" dirty="0"/>
              <a:t>Provide information to offer holders.</a:t>
            </a:r>
            <a:endParaRPr lang="en-GB" sz="2800" cap="none" dirty="0"/>
          </a:p>
        </p:txBody>
      </p:sp>
      <p:sp>
        <p:nvSpPr>
          <p:cNvPr id="4" name="Title 1">
            <a:extLst>
              <a:ext uri="{FF2B5EF4-FFF2-40B4-BE49-F238E27FC236}">
                <a16:creationId xmlns:a16="http://schemas.microsoft.com/office/drawing/2014/main" id="{6CAF34DA-4B23-248A-4260-7FA9C1849717}"/>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3"/>
                </a:solidFill>
              </a:rPr>
              <a:t>GENERAL GOOD PRACTICE</a:t>
            </a:r>
          </a:p>
        </p:txBody>
      </p:sp>
      <p:sp>
        <p:nvSpPr>
          <p:cNvPr id="8" name="Title 1">
            <a:extLst>
              <a:ext uri="{FF2B5EF4-FFF2-40B4-BE49-F238E27FC236}">
                <a16:creationId xmlns:a16="http://schemas.microsoft.com/office/drawing/2014/main" id="{B9A1E790-0131-EA66-415F-619089D1C49C}"/>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Admissions</a:t>
            </a:r>
          </a:p>
        </p:txBody>
      </p:sp>
    </p:spTree>
    <p:extLst>
      <p:ext uri="{BB962C8B-B14F-4D97-AF65-F5344CB8AC3E}">
        <p14:creationId xmlns:p14="http://schemas.microsoft.com/office/powerpoint/2010/main" val="1543071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46D05-0FD2-E2DC-F724-A1B31A5B0CF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9C1C4C-08E8-9B90-8F19-E493E4CA0221}"/>
              </a:ext>
            </a:extLst>
          </p:cNvPr>
          <p:cNvSpPr>
            <a:spLocks noGrp="1"/>
          </p:cNvSpPr>
          <p:nvPr>
            <p:ph type="body" idx="1"/>
          </p:nvPr>
        </p:nvSpPr>
        <p:spPr>
          <a:xfrm>
            <a:off x="538619" y="1766170"/>
            <a:ext cx="11110586" cy="4797468"/>
          </a:xfrm>
        </p:spPr>
        <p:txBody>
          <a:bodyPr vert="horz" lIns="91440" tIns="45720" rIns="91440" bIns="45720" rtlCol="0">
            <a:normAutofit/>
          </a:bodyPr>
          <a:lstStyle/>
          <a:p>
            <a:pPr marL="285750" indent="-285750">
              <a:buClr>
                <a:schemeClr val="accent3"/>
              </a:buClr>
              <a:buFont typeface="Arial" panose="020B0604020202020204" pitchFamily="34" charset="0"/>
              <a:buChar char="•"/>
            </a:pPr>
            <a:r>
              <a:rPr lang="en-US" sz="2800" b="1" cap="none" dirty="0"/>
              <a:t>Accessibility &amp; Disability Resource Centre (ADRC): </a:t>
            </a:r>
            <a:r>
              <a:rPr lang="en-US" sz="2800" cap="none" dirty="0"/>
              <a:t>University institute which provides support to staff and students.</a:t>
            </a:r>
          </a:p>
          <a:p>
            <a:pPr marL="285750" indent="-285750">
              <a:buClr>
                <a:schemeClr val="accent3"/>
              </a:buClr>
              <a:buFont typeface="Arial" panose="020B0604020202020204" pitchFamily="34" charset="0"/>
              <a:buChar char="•"/>
            </a:pPr>
            <a:r>
              <a:rPr lang="en-US" sz="2800" b="1" cap="none" dirty="0"/>
              <a:t>Student Support Document (SSD): </a:t>
            </a:r>
            <a:r>
              <a:rPr lang="en-US" sz="2800" cap="none" dirty="0"/>
              <a:t>outlines nature of disability and impact on student’s ability to access their course. </a:t>
            </a:r>
            <a:r>
              <a:rPr lang="en-GB" sz="2800" cap="none" dirty="0"/>
              <a:t>Circulate relevant information in SSD to supervisors as required</a:t>
            </a:r>
            <a:endParaRPr lang="en-US" sz="2800" cap="none" dirty="0"/>
          </a:p>
          <a:p>
            <a:pPr marL="285750" indent="-285750">
              <a:buClr>
                <a:schemeClr val="accent3"/>
              </a:buClr>
              <a:buFont typeface="Arial" panose="020B0604020202020204" pitchFamily="34" charset="0"/>
              <a:buChar char="•"/>
            </a:pPr>
            <a:r>
              <a:rPr lang="en-US" sz="2800" cap="none" dirty="0"/>
              <a:t>Student’s Tutor takes lead on ensuring SSD is implemented.</a:t>
            </a:r>
          </a:p>
        </p:txBody>
      </p:sp>
      <p:sp>
        <p:nvSpPr>
          <p:cNvPr id="4" name="Title 1">
            <a:extLst>
              <a:ext uri="{FF2B5EF4-FFF2-40B4-BE49-F238E27FC236}">
                <a16:creationId xmlns:a16="http://schemas.microsoft.com/office/drawing/2014/main" id="{0D29091F-E1A1-978B-CB58-D2B95C33C4B5}"/>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4"/>
                </a:solidFill>
              </a:rPr>
              <a:t>Supporting students</a:t>
            </a:r>
          </a:p>
        </p:txBody>
      </p:sp>
      <p:sp>
        <p:nvSpPr>
          <p:cNvPr id="5" name="Title 1">
            <a:extLst>
              <a:ext uri="{FF2B5EF4-FFF2-40B4-BE49-F238E27FC236}">
                <a16:creationId xmlns:a16="http://schemas.microsoft.com/office/drawing/2014/main" id="{417B30AD-C757-3FCC-7608-9C54AE64F420}"/>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Disabilities</a:t>
            </a:r>
          </a:p>
        </p:txBody>
      </p:sp>
    </p:spTree>
    <p:extLst>
      <p:ext uri="{BB962C8B-B14F-4D97-AF65-F5344CB8AC3E}">
        <p14:creationId xmlns:p14="http://schemas.microsoft.com/office/powerpoint/2010/main" val="2997712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93FF6EE9-A9EF-A1F6-9020-0B26DCD589DD}"/>
              </a:ext>
            </a:extLst>
          </p:cNvPr>
          <p:cNvSpPr txBox="1">
            <a:spLocks/>
          </p:cNvSpPr>
          <p:nvPr/>
        </p:nvSpPr>
        <p:spPr>
          <a:xfrm>
            <a:off x="538619" y="1766170"/>
            <a:ext cx="11110586" cy="4797468"/>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9pPr>
          </a:lstStyle>
          <a:p>
            <a:pPr marL="285750" indent="-285750">
              <a:buClr>
                <a:schemeClr val="accent3"/>
              </a:buClr>
            </a:pPr>
            <a:r>
              <a:rPr lang="en-US" sz="2800" dirty="0"/>
              <a:t>The College is required to monitor and record their international students’ engagement with their studies.</a:t>
            </a:r>
          </a:p>
          <a:p>
            <a:pPr marL="285750" indent="-285750">
              <a:buClr>
                <a:schemeClr val="accent3"/>
              </a:buClr>
            </a:pPr>
            <a:r>
              <a:rPr lang="en-US" sz="2800" dirty="0"/>
              <a:t>Monitoring is achieved through supervision reports and Directors of Studies termly meetings. </a:t>
            </a:r>
          </a:p>
          <a:p>
            <a:pPr marL="285750" indent="-285750">
              <a:buClr>
                <a:schemeClr val="accent3"/>
              </a:buClr>
            </a:pPr>
            <a:r>
              <a:rPr lang="en-US" sz="2800" dirty="0"/>
              <a:t>If international students are not engaging with their studies, even after support to re-engage, this may lead to a formal procedure such as capability to study or intermission.</a:t>
            </a:r>
          </a:p>
          <a:p>
            <a:pPr marL="285750" indent="-285750">
              <a:buClr>
                <a:schemeClr val="accent3"/>
              </a:buClr>
            </a:pPr>
            <a:r>
              <a:rPr lang="en-US" sz="2800" dirty="0"/>
              <a:t>International students must receive at least 80% of their teaching in person.</a:t>
            </a:r>
          </a:p>
        </p:txBody>
      </p:sp>
      <p:sp>
        <p:nvSpPr>
          <p:cNvPr id="6" name="Title 1">
            <a:extLst>
              <a:ext uri="{FF2B5EF4-FFF2-40B4-BE49-F238E27FC236}">
                <a16:creationId xmlns:a16="http://schemas.microsoft.com/office/drawing/2014/main" id="{7033C62C-3915-BA64-BD28-0677242CA3E1}"/>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4"/>
                </a:solidFill>
              </a:rPr>
              <a:t>Supporting students</a:t>
            </a:r>
          </a:p>
        </p:txBody>
      </p:sp>
      <p:sp>
        <p:nvSpPr>
          <p:cNvPr id="7" name="Title 1">
            <a:extLst>
              <a:ext uri="{FF2B5EF4-FFF2-40B4-BE49-F238E27FC236}">
                <a16:creationId xmlns:a16="http://schemas.microsoft.com/office/drawing/2014/main" id="{22027B00-4F0D-04E2-D6CA-238044751D2E}"/>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International students</a:t>
            </a:r>
          </a:p>
        </p:txBody>
      </p:sp>
    </p:spTree>
    <p:extLst>
      <p:ext uri="{BB962C8B-B14F-4D97-AF65-F5344CB8AC3E}">
        <p14:creationId xmlns:p14="http://schemas.microsoft.com/office/powerpoint/2010/main" val="1559111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4B4FAB-5574-9120-4BCD-5AFEE6063662}"/>
            </a:ext>
          </a:extLst>
        </p:cNvPr>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E520188C-8212-E78B-85E0-7AC44A3A839E}"/>
              </a:ext>
            </a:extLst>
          </p:cNvPr>
          <p:cNvSpPr txBox="1">
            <a:spLocks/>
          </p:cNvSpPr>
          <p:nvPr/>
        </p:nvSpPr>
        <p:spPr>
          <a:xfrm>
            <a:off x="538619" y="1766170"/>
            <a:ext cx="11110586" cy="4797468"/>
          </a:xfrm>
          <a:prstGeom prst="rect">
            <a:avLst/>
          </a:prstGeom>
        </p:spPr>
        <p:txBody>
          <a:bodyPr vert="horz" lIns="91440" tIns="45720" rIns="91440" bIns="45720" rtlCol="0">
            <a:normAutofit lnSpcReduction="10000"/>
          </a:bodyPr>
          <a:lstStyle>
            <a:lvl1pPr marL="0" indent="0" algn="l" defTabSz="914400" rtl="0" eaLnBrk="1" latinLnBrk="0" hangingPunct="1">
              <a:lnSpc>
                <a:spcPct val="100000"/>
              </a:lnSpc>
              <a:spcBef>
                <a:spcPts val="1000"/>
              </a:spcBef>
              <a:buFont typeface="Arial" panose="020B0604020202020204" pitchFamily="34" charset="0"/>
              <a:buNone/>
              <a:defRPr sz="2400" kern="1200" cap="all" baseline="0">
                <a:solidFill>
                  <a:schemeClr val="tx1"/>
                </a:solidFill>
                <a:latin typeface="+mn-lt"/>
                <a:ea typeface="+mn-ea"/>
                <a:cs typeface="+mn-cs"/>
              </a:defRPr>
            </a:lvl1pPr>
            <a:lvl2pPr marL="457200" indent="0" algn="l" defTabSz="914400" rtl="0" eaLnBrk="1" latinLnBrk="0" hangingPunct="1">
              <a:lnSpc>
                <a:spcPct val="10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342900" indent="-342900">
              <a:buClr>
                <a:schemeClr val="accent3"/>
              </a:buClr>
              <a:buFont typeface="Arial" panose="020B0604020202020204" pitchFamily="34" charset="0"/>
              <a:buChar char="•"/>
            </a:pPr>
            <a:r>
              <a:rPr lang="en-GB" sz="2800" cap="none" dirty="0"/>
              <a:t>The student’s Tutor leads on efforts to resolve student problems by discussion and mutual agreement.</a:t>
            </a:r>
          </a:p>
          <a:p>
            <a:pPr marL="342900" indent="-342900">
              <a:buClr>
                <a:schemeClr val="accent3"/>
              </a:buClr>
              <a:buFont typeface="Arial" panose="020B0604020202020204" pitchFamily="34" charset="0"/>
              <a:buChar char="•"/>
            </a:pPr>
            <a:r>
              <a:rPr lang="en-GB" sz="2800" cap="none" dirty="0"/>
              <a:t>[College] Capability to Study procedure aligns with the University’s Procedure to Support and Assess Capability to Study.</a:t>
            </a:r>
          </a:p>
          <a:p>
            <a:pPr marL="342900" indent="-342900">
              <a:buClr>
                <a:schemeClr val="accent3"/>
              </a:buClr>
              <a:buFont typeface="Arial" panose="020B0604020202020204" pitchFamily="34" charset="0"/>
              <a:buChar char="•"/>
            </a:pPr>
            <a:endParaRPr lang="en-GB" sz="2800" dirty="0"/>
          </a:p>
          <a:p>
            <a:pPr marL="342900" indent="-342900">
              <a:buClr>
                <a:schemeClr val="accent3"/>
              </a:buClr>
              <a:buFont typeface="Arial" panose="020B0604020202020204" pitchFamily="34" charset="0"/>
              <a:buChar char="•"/>
            </a:pPr>
            <a:endParaRPr lang="en-GB" sz="2800" dirty="0"/>
          </a:p>
          <a:p>
            <a:pPr marL="342900" indent="-342900">
              <a:buClr>
                <a:schemeClr val="accent3"/>
              </a:buClr>
              <a:buFont typeface="Arial" panose="020B0604020202020204" pitchFamily="34" charset="0"/>
              <a:buChar char="•"/>
            </a:pPr>
            <a:endParaRPr lang="en-GB" sz="2800" dirty="0"/>
          </a:p>
          <a:p>
            <a:pPr marL="342900" indent="-342900">
              <a:buClr>
                <a:schemeClr val="accent3"/>
              </a:buClr>
              <a:buFont typeface="Arial" panose="020B0604020202020204" pitchFamily="34" charset="0"/>
              <a:buChar char="•"/>
            </a:pPr>
            <a:endParaRPr lang="en-GB" sz="2800" dirty="0"/>
          </a:p>
          <a:p>
            <a:pPr marL="342900" indent="-342900">
              <a:buClr>
                <a:schemeClr val="accent3"/>
              </a:buClr>
              <a:buFont typeface="Arial" panose="020B0604020202020204" pitchFamily="34" charset="0"/>
              <a:buChar char="•"/>
            </a:pPr>
            <a:r>
              <a:rPr lang="en-GB" sz="2800" cap="none" dirty="0"/>
              <a:t>Fitness to Practise procedures apply to medical, veterinary, and PGCE students.</a:t>
            </a:r>
          </a:p>
          <a:p>
            <a:pPr marL="285750" indent="-285750">
              <a:buClr>
                <a:schemeClr val="accent3"/>
              </a:buClr>
              <a:buFont typeface="Arial" panose="020B0604020202020204" pitchFamily="34" charset="0"/>
              <a:buChar char="•"/>
            </a:pPr>
            <a:endParaRPr lang="en-US" sz="2800" cap="none" dirty="0"/>
          </a:p>
        </p:txBody>
      </p:sp>
      <p:grpSp>
        <p:nvGrpSpPr>
          <p:cNvPr id="4" name="Group 3">
            <a:extLst>
              <a:ext uri="{FF2B5EF4-FFF2-40B4-BE49-F238E27FC236}">
                <a16:creationId xmlns:a16="http://schemas.microsoft.com/office/drawing/2014/main" id="{893936BD-1313-BE5D-E66F-B195CB19934A}"/>
              </a:ext>
            </a:extLst>
          </p:cNvPr>
          <p:cNvGrpSpPr/>
          <p:nvPr/>
        </p:nvGrpSpPr>
        <p:grpSpPr>
          <a:xfrm>
            <a:off x="1543437" y="3644049"/>
            <a:ext cx="4337621" cy="1637511"/>
            <a:chOff x="0" y="962974"/>
            <a:chExt cx="10668000" cy="873953"/>
          </a:xfrm>
          <a:solidFill>
            <a:schemeClr val="accent3"/>
          </a:solidFill>
        </p:grpSpPr>
        <p:sp>
          <p:nvSpPr>
            <p:cNvPr id="5" name="Rectangle: Rounded Corners 4">
              <a:extLst>
                <a:ext uri="{FF2B5EF4-FFF2-40B4-BE49-F238E27FC236}">
                  <a16:creationId xmlns:a16="http://schemas.microsoft.com/office/drawing/2014/main" id="{B32C4DDF-F310-2948-0312-CBB049855731}"/>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6" name="Rectangle: Rounded Corners 4">
              <a:extLst>
                <a:ext uri="{FF2B5EF4-FFF2-40B4-BE49-F238E27FC236}">
                  <a16:creationId xmlns:a16="http://schemas.microsoft.com/office/drawing/2014/main" id="{B716167D-872F-829B-A8EB-2F2E00F90EF8}"/>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b="1" i="0" dirty="0">
                  <a:solidFill>
                    <a:schemeClr val="bg1"/>
                  </a:solidFill>
                  <a:effectLst/>
                  <a:latin typeface="verdana" panose="020B0604030504040204" pitchFamily="34" charset="0"/>
                </a:rPr>
                <a:t>Stage 1</a:t>
              </a:r>
              <a:r>
                <a:rPr lang="en-GB" sz="2000" b="0" i="0" dirty="0">
                  <a:solidFill>
                    <a:schemeClr val="bg1"/>
                  </a:solidFill>
                  <a:effectLst/>
                  <a:latin typeface="verdana" panose="020B0604030504040204" pitchFamily="34" charset="0"/>
                </a:rPr>
                <a:t>: student attends a meeting to discuss the supportive actions that can be put in place</a:t>
              </a:r>
              <a:endParaRPr lang="en-GB" sz="2000" kern="1200" dirty="0">
                <a:solidFill>
                  <a:schemeClr val="bg1"/>
                </a:solidFill>
                <a:latin typeface="+mn-lt"/>
                <a:ea typeface="+mn-ea"/>
                <a:cs typeface="+mn-cs"/>
              </a:endParaRPr>
            </a:p>
          </p:txBody>
        </p:sp>
      </p:grpSp>
      <p:grpSp>
        <p:nvGrpSpPr>
          <p:cNvPr id="7" name="Group 6">
            <a:extLst>
              <a:ext uri="{FF2B5EF4-FFF2-40B4-BE49-F238E27FC236}">
                <a16:creationId xmlns:a16="http://schemas.microsoft.com/office/drawing/2014/main" id="{665115B5-586C-9659-04C5-3C86D23F0515}"/>
              </a:ext>
            </a:extLst>
          </p:cNvPr>
          <p:cNvGrpSpPr/>
          <p:nvPr/>
        </p:nvGrpSpPr>
        <p:grpSpPr>
          <a:xfrm>
            <a:off x="6171569" y="3644048"/>
            <a:ext cx="4337621" cy="1637511"/>
            <a:chOff x="0" y="962974"/>
            <a:chExt cx="10668000" cy="873953"/>
          </a:xfrm>
          <a:solidFill>
            <a:schemeClr val="accent3"/>
          </a:solidFill>
        </p:grpSpPr>
        <p:sp>
          <p:nvSpPr>
            <p:cNvPr id="8" name="Rectangle: Rounded Corners 7">
              <a:extLst>
                <a:ext uri="{FF2B5EF4-FFF2-40B4-BE49-F238E27FC236}">
                  <a16:creationId xmlns:a16="http://schemas.microsoft.com/office/drawing/2014/main" id="{085C7CE6-3C9D-483E-0BD7-65D3B95730CD}"/>
                </a:ext>
              </a:extLst>
            </p:cNvPr>
            <p:cNvSpPr/>
            <p:nvPr/>
          </p:nvSpPr>
          <p:spPr>
            <a:xfrm>
              <a:off x="0" y="962974"/>
              <a:ext cx="10668000" cy="873953"/>
            </a:xfrm>
            <a:prstGeom prst="round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GB"/>
            </a:p>
          </p:txBody>
        </p:sp>
        <p:sp>
          <p:nvSpPr>
            <p:cNvPr id="9" name="Rectangle: Rounded Corners 4">
              <a:extLst>
                <a:ext uri="{FF2B5EF4-FFF2-40B4-BE49-F238E27FC236}">
                  <a16:creationId xmlns:a16="http://schemas.microsoft.com/office/drawing/2014/main" id="{9244EFF8-F6C4-1605-5E44-19CDFB6B1305}"/>
                </a:ext>
              </a:extLst>
            </p:cNvPr>
            <p:cNvSpPr txBox="1"/>
            <p:nvPr/>
          </p:nvSpPr>
          <p:spPr>
            <a:xfrm>
              <a:off x="42660" y="1005637"/>
              <a:ext cx="10582673" cy="788627"/>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algn="ctr" defTabSz="410718">
                <a:lnSpc>
                  <a:spcPct val="90000"/>
                </a:lnSpc>
                <a:spcBef>
                  <a:spcPct val="0"/>
                </a:spcBef>
                <a:spcAft>
                  <a:spcPct val="35000"/>
                </a:spcAft>
              </a:pPr>
              <a:r>
                <a:rPr lang="en-GB" sz="2000" b="1" i="0" dirty="0">
                  <a:solidFill>
                    <a:schemeClr val="bg1"/>
                  </a:solidFill>
                  <a:effectLst/>
                  <a:latin typeface="verdana" panose="020B0604030504040204" pitchFamily="34" charset="0"/>
                </a:rPr>
                <a:t>Stage 2</a:t>
              </a:r>
              <a:r>
                <a:rPr lang="en-GB" sz="2000" b="0" i="0" dirty="0">
                  <a:solidFill>
                    <a:schemeClr val="bg1"/>
                  </a:solidFill>
                  <a:effectLst/>
                  <a:latin typeface="verdana" panose="020B0604030504040204" pitchFamily="34" charset="0"/>
                </a:rPr>
                <a:t>: student attends a Study Capability Assessment Committee meeting, to assess capability to continue their studies at the present time</a:t>
              </a:r>
              <a:endParaRPr lang="en-GB" sz="2000" kern="1200" dirty="0">
                <a:solidFill>
                  <a:schemeClr val="bg1"/>
                </a:solidFill>
                <a:latin typeface="+mn-lt"/>
                <a:ea typeface="+mn-ea"/>
                <a:cs typeface="+mn-cs"/>
              </a:endParaRPr>
            </a:p>
          </p:txBody>
        </p:sp>
      </p:grpSp>
      <p:sp>
        <p:nvSpPr>
          <p:cNvPr id="10" name="Title 1">
            <a:extLst>
              <a:ext uri="{FF2B5EF4-FFF2-40B4-BE49-F238E27FC236}">
                <a16:creationId xmlns:a16="http://schemas.microsoft.com/office/drawing/2014/main" id="{E7D0A34F-F4F3-0711-850E-47B733849621}"/>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4"/>
                </a:solidFill>
              </a:rPr>
              <a:t>Supporting students</a:t>
            </a:r>
          </a:p>
        </p:txBody>
      </p:sp>
      <p:sp>
        <p:nvSpPr>
          <p:cNvPr id="13" name="Title 1">
            <a:extLst>
              <a:ext uri="{FF2B5EF4-FFF2-40B4-BE49-F238E27FC236}">
                <a16:creationId xmlns:a16="http://schemas.microsoft.com/office/drawing/2014/main" id="{CE87A71C-7BB3-7FCC-9E66-E696B33C5AE7}"/>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Capability to study</a:t>
            </a:r>
          </a:p>
        </p:txBody>
      </p:sp>
    </p:spTree>
    <p:extLst>
      <p:ext uri="{BB962C8B-B14F-4D97-AF65-F5344CB8AC3E}">
        <p14:creationId xmlns:p14="http://schemas.microsoft.com/office/powerpoint/2010/main" val="20111500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2A451216-A1D2-30EE-EA4E-C8C05F64DF48}"/>
              </a:ext>
            </a:extLst>
          </p:cNvPr>
          <p:cNvSpPr txBox="1">
            <a:spLocks/>
          </p:cNvSpPr>
          <p:nvPr/>
        </p:nvSpPr>
        <p:spPr>
          <a:xfrm>
            <a:off x="494482" y="1008498"/>
            <a:ext cx="11110586" cy="5462639"/>
          </a:xfrm>
          <a:prstGeom prst="rect">
            <a:avLst/>
          </a:prstGeom>
        </p:spPr>
        <p:txBody>
          <a:bodyPr vert="horz" lIns="91440" tIns="45720" rIns="91440" bIns="45720" rtlCol="0" anchor="t">
            <a:normAutofit fontScale="92500"/>
          </a:bodyPr>
          <a:lstStyle>
            <a:lvl1pPr marL="0" indent="0" algn="l" defTabSz="914400" rtl="0" eaLnBrk="1" latinLnBrk="0" hangingPunct="1">
              <a:lnSpc>
                <a:spcPct val="100000"/>
              </a:lnSpc>
              <a:spcBef>
                <a:spcPts val="1000"/>
              </a:spcBef>
              <a:buFont typeface="Arial" panose="020B0604020202020204" pitchFamily="34" charset="0"/>
              <a:buNone/>
              <a:defRPr sz="2800" kern="1200" cap="all" baseline="0">
                <a:solidFill>
                  <a:schemeClr val="tx1"/>
                </a:solidFill>
                <a:latin typeface="+mn-lt"/>
                <a:ea typeface="+mn-ea"/>
                <a:cs typeface="+mn-cs"/>
              </a:defRPr>
            </a:lvl1pPr>
            <a:lvl2pPr marL="457200" indent="0" algn="ctr"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10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buClr>
                <a:schemeClr val="accent3"/>
              </a:buClr>
              <a:buFont typeface="Arial" panose="020B0604020202020204" pitchFamily="34" charset="0"/>
              <a:buChar char="•"/>
            </a:pPr>
            <a:r>
              <a:rPr lang="en-US" cap="none" dirty="0">
                <a:solidFill>
                  <a:schemeClr val="bg1"/>
                </a:solidFill>
              </a:rPr>
              <a:t>Resources for Directors of Studies: </a:t>
            </a:r>
            <a:r>
              <a:rPr lang="en-US" cap="none" dirty="0">
                <a:hlinkClick r:id="rId3">
                  <a:extLst>
                    <a:ext uri="{A12FA001-AC4F-418D-AE19-62706E023703}">
                      <ahyp:hlinkClr xmlns:ahyp="http://schemas.microsoft.com/office/drawing/2018/hyperlinkcolor" val="tx"/>
                    </a:ext>
                  </a:extLst>
                </a:hlinkClick>
              </a:rPr>
              <a:t>universityofcambridgecloud.sharepoint.com/sites/UoC_SupportingSupervisions</a:t>
            </a:r>
            <a:endParaRPr lang="en-US" cap="none" dirty="0"/>
          </a:p>
          <a:p>
            <a:pPr marL="285750" indent="-285750">
              <a:buClr>
                <a:schemeClr val="accent3"/>
              </a:buClr>
              <a:buFont typeface="Arial" panose="020B0604020202020204" pitchFamily="34" charset="0"/>
              <a:buChar char="•"/>
            </a:pPr>
            <a:r>
              <a:rPr lang="en-US" cap="none" dirty="0">
                <a:solidFill>
                  <a:schemeClr val="bg1"/>
                </a:solidFill>
              </a:rPr>
              <a:t>Guidance for supporting supervisors: </a:t>
            </a:r>
            <a:r>
              <a:rPr lang="en-US" cap="none" dirty="0">
                <a:hlinkClick r:id="rId4">
                  <a:extLst>
                    <a:ext uri="{A12FA001-AC4F-418D-AE19-62706E023703}">
                      <ahyp:hlinkClr xmlns:ahyp="http://schemas.microsoft.com/office/drawing/2018/hyperlinkcolor" val="tx"/>
                    </a:ext>
                  </a:extLst>
                </a:hlinkClick>
              </a:rPr>
              <a:t>www.seniortutors.admin.cam.ac.uk/files/supporting_supervisors.pdf</a:t>
            </a:r>
            <a:r>
              <a:rPr lang="en-US" cap="none" dirty="0"/>
              <a:t> </a:t>
            </a:r>
          </a:p>
          <a:p>
            <a:pPr marL="285750" indent="-285750">
              <a:buClr>
                <a:schemeClr val="accent3"/>
              </a:buClr>
              <a:buFont typeface="Arial" panose="020B0604020202020204" pitchFamily="34" charset="0"/>
              <a:buChar char="•"/>
            </a:pPr>
            <a:r>
              <a:rPr lang="en-GB" sz="2800" cap="none" dirty="0">
                <a:solidFill>
                  <a:schemeClr val="bg1"/>
                </a:solidFill>
              </a:rPr>
              <a:t>[College] supervisor resources: </a:t>
            </a:r>
            <a:r>
              <a:rPr lang="en-GB" sz="2800" cap="none" dirty="0"/>
              <a:t>[link]</a:t>
            </a:r>
          </a:p>
          <a:p>
            <a:pPr marL="285750" indent="-285750">
              <a:buClr>
                <a:schemeClr val="accent3"/>
              </a:buClr>
              <a:buFont typeface="Arial" panose="020B0604020202020204" pitchFamily="34" charset="0"/>
              <a:buChar char="•"/>
            </a:pPr>
            <a:r>
              <a:rPr lang="en-GB" cap="none" dirty="0">
                <a:solidFill>
                  <a:schemeClr val="bg1"/>
                </a:solidFill>
              </a:rPr>
              <a:t>Resources for Senior Tutors: </a:t>
            </a:r>
            <a:r>
              <a:rPr lang="en-GB" cap="none" dirty="0">
                <a:hlinkClick r:id="rId5">
                  <a:extLst>
                    <a:ext uri="{A12FA001-AC4F-418D-AE19-62706E023703}">
                      <ahyp:hlinkClr xmlns:ahyp="http://schemas.microsoft.com/office/drawing/2018/hyperlinkcolor" val="tx"/>
                    </a:ext>
                  </a:extLst>
                </a:hlinkClick>
              </a:rPr>
              <a:t>www.seniortutors.admin.cam.ac.uk</a:t>
            </a:r>
            <a:endParaRPr lang="en-GB" cap="none" dirty="0"/>
          </a:p>
          <a:p>
            <a:pPr marL="285750" indent="-285750">
              <a:buClr>
                <a:schemeClr val="accent3"/>
              </a:buClr>
              <a:buFont typeface="Arial" panose="020B0604020202020204" pitchFamily="34" charset="0"/>
              <a:buChar char="•"/>
            </a:pPr>
            <a:r>
              <a:rPr lang="en-GB" cap="none" dirty="0">
                <a:solidFill>
                  <a:schemeClr val="bg1"/>
                </a:solidFill>
              </a:rPr>
              <a:t>Student-facing resources: </a:t>
            </a:r>
            <a:r>
              <a:rPr lang="en-GB" cap="none" dirty="0">
                <a:hlinkClick r:id="rId6">
                  <a:extLst>
                    <a:ext uri="{A12FA001-AC4F-418D-AE19-62706E023703}">
                      <ahyp:hlinkClr xmlns:ahyp="http://schemas.microsoft.com/office/drawing/2018/hyperlinkcolor" val="tx"/>
                    </a:ext>
                  </a:extLst>
                </a:hlinkClick>
              </a:rPr>
              <a:t>www.cambridgestudents.cam.ac.uk</a:t>
            </a:r>
            <a:endParaRPr lang="en-GB" cap="none" dirty="0"/>
          </a:p>
          <a:p>
            <a:pPr marL="285750" indent="-285750">
              <a:buClr>
                <a:schemeClr val="accent3"/>
              </a:buClr>
              <a:buFont typeface="Arial" panose="020B0604020202020204" pitchFamily="34" charset="0"/>
              <a:buChar char="•"/>
            </a:pPr>
            <a:r>
              <a:rPr lang="en-GB" cap="none" dirty="0">
                <a:solidFill>
                  <a:schemeClr val="bg1"/>
                </a:solidFill>
              </a:rPr>
              <a:t>Student complaint resources: </a:t>
            </a:r>
            <a:r>
              <a:rPr lang="en-GB" cap="none" dirty="0">
                <a:hlinkClick r:id="rId7">
                  <a:extLst>
                    <a:ext uri="{A12FA001-AC4F-418D-AE19-62706E023703}">
                      <ahyp:hlinkClr xmlns:ahyp="http://schemas.microsoft.com/office/drawing/2018/hyperlinkcolor" val="tx"/>
                    </a:ext>
                  </a:extLst>
                </a:hlinkClick>
              </a:rPr>
              <a:t>www.studentcomplaints.admin.cam.ac.uk</a:t>
            </a:r>
            <a:endParaRPr lang="en-GB" cap="none" dirty="0"/>
          </a:p>
          <a:p>
            <a:pPr marL="285750" indent="-285750">
              <a:buClr>
                <a:schemeClr val="accent3"/>
              </a:buClr>
              <a:buFont typeface="Arial" panose="020B0604020202020204" pitchFamily="34" charset="0"/>
              <a:buChar char="•"/>
            </a:pPr>
            <a:r>
              <a:rPr lang="en-GB" cap="none" dirty="0">
                <a:solidFill>
                  <a:schemeClr val="bg1"/>
                </a:solidFill>
              </a:rPr>
              <a:t>International student guidance: </a:t>
            </a:r>
            <a:r>
              <a:rPr lang="en-GB" cap="none" dirty="0">
                <a:hlinkClick r:id="rId8">
                  <a:extLst>
                    <a:ext uri="{A12FA001-AC4F-418D-AE19-62706E023703}">
                      <ahyp:hlinkClr xmlns:ahyp="http://schemas.microsoft.com/office/drawing/2018/hyperlinkcolor" val="tx"/>
                    </a:ext>
                  </a:extLst>
                </a:hlinkClick>
              </a:rPr>
              <a:t>www.internationalstudents.cam.ac.uk</a:t>
            </a:r>
            <a:endParaRPr lang="en-US" cap="none" dirty="0"/>
          </a:p>
          <a:p>
            <a:pPr marL="285750" indent="-285750">
              <a:buClr>
                <a:schemeClr val="accent3"/>
              </a:buClr>
              <a:buFont typeface="Arial" panose="020B0604020202020204" pitchFamily="34" charset="0"/>
              <a:buChar char="•"/>
            </a:pPr>
            <a:endParaRPr lang="en-US" cap="none" dirty="0"/>
          </a:p>
          <a:p>
            <a:pPr marL="285750" indent="-285750">
              <a:buClr>
                <a:schemeClr val="accent3"/>
              </a:buClr>
              <a:buFont typeface="Arial" panose="020B0604020202020204" pitchFamily="34" charset="0"/>
              <a:buChar char="•"/>
            </a:pPr>
            <a:endParaRPr lang="en-US" cap="none" dirty="0"/>
          </a:p>
          <a:p>
            <a:pPr marL="285750" indent="-285750">
              <a:buClr>
                <a:schemeClr val="accent3"/>
              </a:buClr>
              <a:buFont typeface="Arial" panose="020B0604020202020204" pitchFamily="34" charset="0"/>
              <a:buChar char="•"/>
            </a:pPr>
            <a:endParaRPr lang="en-US" sz="2800" cap="none" dirty="0"/>
          </a:p>
          <a:p>
            <a:pPr marL="285750" indent="-285750">
              <a:buClr>
                <a:schemeClr val="accent3"/>
              </a:buClr>
              <a:buFont typeface="Arial" panose="020B0604020202020204" pitchFamily="34" charset="0"/>
              <a:buChar char="•"/>
            </a:pPr>
            <a:endParaRPr lang="en-US" cap="none" dirty="0"/>
          </a:p>
        </p:txBody>
      </p:sp>
      <p:sp>
        <p:nvSpPr>
          <p:cNvPr id="2" name="Title 1">
            <a:extLst>
              <a:ext uri="{FF2B5EF4-FFF2-40B4-BE49-F238E27FC236}">
                <a16:creationId xmlns:a16="http://schemas.microsoft.com/office/drawing/2014/main" id="{5E5D9E89-DD17-E45E-65D5-66C494FAF6BE}"/>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tx1"/>
                </a:solidFill>
              </a:rPr>
              <a:t>Further resources</a:t>
            </a:r>
          </a:p>
        </p:txBody>
      </p:sp>
    </p:spTree>
    <p:extLst>
      <p:ext uri="{BB962C8B-B14F-4D97-AF65-F5344CB8AC3E}">
        <p14:creationId xmlns:p14="http://schemas.microsoft.com/office/powerpoint/2010/main" val="4069837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7230A-3983-EA85-0727-2BA810D65C65}"/>
              </a:ext>
            </a:extLst>
          </p:cNvPr>
          <p:cNvSpPr>
            <a:spLocks noGrp="1"/>
          </p:cNvSpPr>
          <p:nvPr>
            <p:ph type="title"/>
          </p:nvPr>
        </p:nvSpPr>
        <p:spPr>
          <a:xfrm>
            <a:off x="1768928" y="2242457"/>
            <a:ext cx="3731849" cy="2373086"/>
          </a:xfrm>
        </p:spPr>
        <p:txBody>
          <a:bodyPr vert="horz" lIns="109728" tIns="109728" rIns="109728" bIns="91440" rtlCol="0" anchor="ctr">
            <a:normAutofit/>
          </a:bodyPr>
          <a:lstStyle/>
          <a:p>
            <a:pPr>
              <a:spcBef>
                <a:spcPct val="0"/>
              </a:spcBef>
            </a:pPr>
            <a:r>
              <a:rPr lang="en-US" i="0" dirty="0"/>
              <a:t>Session format</a:t>
            </a:r>
          </a:p>
        </p:txBody>
      </p:sp>
      <p:graphicFrame>
        <p:nvGraphicFramePr>
          <p:cNvPr id="5" name="Content Placeholder 2">
            <a:extLst>
              <a:ext uri="{FF2B5EF4-FFF2-40B4-BE49-F238E27FC236}">
                <a16:creationId xmlns:a16="http://schemas.microsoft.com/office/drawing/2014/main" id="{60EC4CE8-ED0F-4267-0FCC-6E64917D64BE}"/>
              </a:ext>
            </a:extLst>
          </p:cNvPr>
          <p:cNvGraphicFramePr>
            <a:graphicFrameLocks noGrp="1"/>
          </p:cNvGraphicFramePr>
          <p:nvPr>
            <p:ph sz="quarter" idx="13"/>
            <p:extLst>
              <p:ext uri="{D42A27DB-BD31-4B8C-83A1-F6EECF244321}">
                <p14:modId xmlns:p14="http://schemas.microsoft.com/office/powerpoint/2010/main" val="413206979"/>
              </p:ext>
            </p:extLst>
          </p:nvPr>
        </p:nvGraphicFramePr>
        <p:xfrm>
          <a:off x="6691225" y="288099"/>
          <a:ext cx="5095767" cy="62003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003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4BA2F3-F718-9396-CC2E-6D22FA55CC1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F9990F9-1C59-6995-9B12-899BAC1031A8}"/>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dirty="0">
                <a:solidFill>
                  <a:schemeClr val="accent2"/>
                </a:solidFill>
              </a:rPr>
              <a:t>What is a Director of Studies?</a:t>
            </a:r>
          </a:p>
        </p:txBody>
      </p:sp>
      <p:sp>
        <p:nvSpPr>
          <p:cNvPr id="13" name="Rectangle 12">
            <a:extLst>
              <a:ext uri="{FF2B5EF4-FFF2-40B4-BE49-F238E27FC236}">
                <a16:creationId xmlns:a16="http://schemas.microsoft.com/office/drawing/2014/main" id="{A7F281D2-E6A6-A2D8-7081-4AB6A450DA35}"/>
              </a:ext>
            </a:extLst>
          </p:cNvPr>
          <p:cNvSpPr/>
          <p:nvPr/>
        </p:nvSpPr>
        <p:spPr>
          <a:xfrm>
            <a:off x="828335" y="2800427"/>
            <a:ext cx="3312137" cy="253842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n-GB"/>
          </a:p>
        </p:txBody>
      </p:sp>
      <p:sp>
        <p:nvSpPr>
          <p:cNvPr id="40" name="Rectangle: Rounded Corners 39">
            <a:extLst>
              <a:ext uri="{FF2B5EF4-FFF2-40B4-BE49-F238E27FC236}">
                <a16:creationId xmlns:a16="http://schemas.microsoft.com/office/drawing/2014/main" id="{AAC44E98-EE7C-F34F-4EF0-F233F312E410}"/>
              </a:ext>
            </a:extLst>
          </p:cNvPr>
          <p:cNvSpPr/>
          <p:nvPr/>
        </p:nvSpPr>
        <p:spPr>
          <a:xfrm>
            <a:off x="690369" y="1708668"/>
            <a:ext cx="10811261" cy="1075824"/>
          </a:xfrm>
          <a:prstGeom prst="roundRect">
            <a:avLst/>
          </a:pr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r>
              <a:rPr lang="en-GB" sz="2400" dirty="0"/>
              <a:t>Primary contact for undergraduates’ academic matters.</a:t>
            </a:r>
          </a:p>
        </p:txBody>
      </p:sp>
      <p:sp>
        <p:nvSpPr>
          <p:cNvPr id="41" name="Rectangle: Rounded Corners 40">
            <a:extLst>
              <a:ext uri="{FF2B5EF4-FFF2-40B4-BE49-F238E27FC236}">
                <a16:creationId xmlns:a16="http://schemas.microsoft.com/office/drawing/2014/main" id="{9C8D713A-8ACF-3957-56D9-E898FB3EC98C}"/>
              </a:ext>
            </a:extLst>
          </p:cNvPr>
          <p:cNvSpPr/>
          <p:nvPr/>
        </p:nvSpPr>
        <p:spPr>
          <a:xfrm>
            <a:off x="690369" y="2946749"/>
            <a:ext cx="10811261" cy="1075824"/>
          </a:xfrm>
          <a:prstGeom prst="roundRect">
            <a:avLst/>
          </a:pr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r>
              <a:rPr lang="en-GB" sz="2400" dirty="0"/>
              <a:t>Provides structure, helps students navigate their studies and understand their course.</a:t>
            </a:r>
          </a:p>
        </p:txBody>
      </p:sp>
      <p:sp>
        <p:nvSpPr>
          <p:cNvPr id="42" name="Rectangle: Rounded Corners 41">
            <a:extLst>
              <a:ext uri="{FF2B5EF4-FFF2-40B4-BE49-F238E27FC236}">
                <a16:creationId xmlns:a16="http://schemas.microsoft.com/office/drawing/2014/main" id="{AC0DC666-2336-7F16-0D00-ED7167C50F14}"/>
              </a:ext>
            </a:extLst>
          </p:cNvPr>
          <p:cNvSpPr/>
          <p:nvPr/>
        </p:nvSpPr>
        <p:spPr>
          <a:xfrm>
            <a:off x="703002" y="4184830"/>
            <a:ext cx="10811261" cy="1075824"/>
          </a:xfrm>
          <a:prstGeom prst="roundRect">
            <a:avLst/>
          </a:pr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r>
              <a:rPr lang="en-GB" sz="2400" dirty="0"/>
              <a:t>Organises College teaching and formative assessments.</a:t>
            </a:r>
          </a:p>
        </p:txBody>
      </p:sp>
      <p:sp>
        <p:nvSpPr>
          <p:cNvPr id="43" name="Rectangle: Rounded Corners 42">
            <a:extLst>
              <a:ext uri="{FF2B5EF4-FFF2-40B4-BE49-F238E27FC236}">
                <a16:creationId xmlns:a16="http://schemas.microsoft.com/office/drawing/2014/main" id="{CDB17017-937C-73DD-E914-EA0DDDB70E41}"/>
              </a:ext>
            </a:extLst>
          </p:cNvPr>
          <p:cNvSpPr/>
          <p:nvPr/>
        </p:nvSpPr>
        <p:spPr>
          <a:xfrm>
            <a:off x="703002" y="5416946"/>
            <a:ext cx="10811261" cy="1075824"/>
          </a:xfrm>
          <a:prstGeom prst="roundRect">
            <a:avLst/>
          </a:prstGeom>
          <a:solidFill>
            <a:schemeClr val="accent3"/>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r>
              <a:rPr lang="en-GB" sz="2400" dirty="0"/>
              <a:t>Assists in recruiting and admitting undergraduates.</a:t>
            </a:r>
          </a:p>
        </p:txBody>
      </p:sp>
      <p:sp>
        <p:nvSpPr>
          <p:cNvPr id="44" name="Title 1">
            <a:extLst>
              <a:ext uri="{FF2B5EF4-FFF2-40B4-BE49-F238E27FC236}">
                <a16:creationId xmlns:a16="http://schemas.microsoft.com/office/drawing/2014/main" id="{9C584191-6B57-B455-34DE-DAF040A86ABB}"/>
              </a:ext>
            </a:extLst>
          </p:cNvPr>
          <p:cNvSpPr>
            <a:spLocks noGrp="1"/>
          </p:cNvSpPr>
          <p:nvPr>
            <p:ph type="title"/>
          </p:nvPr>
        </p:nvSpPr>
        <p:spPr>
          <a:xfrm>
            <a:off x="0" y="803869"/>
            <a:ext cx="12192000" cy="777281"/>
          </a:xfrm>
        </p:spPr>
        <p:txBody>
          <a:bodyPr vert="horz" lIns="91440" tIns="45720" rIns="91440" bIns="45720" rtlCol="0" anchor="ctr">
            <a:normAutofit/>
          </a:bodyPr>
          <a:lstStyle/>
          <a:p>
            <a:pPr algn="ctr"/>
            <a:r>
              <a:rPr lang="en-US" sz="4000" i="0" cap="none" dirty="0"/>
              <a:t>Role and responsibilities</a:t>
            </a:r>
          </a:p>
        </p:txBody>
      </p:sp>
    </p:spTree>
    <p:extLst>
      <p:ext uri="{BB962C8B-B14F-4D97-AF65-F5344CB8AC3E}">
        <p14:creationId xmlns:p14="http://schemas.microsoft.com/office/powerpoint/2010/main" val="1561975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a:extLst>
            <a:ext uri="{FF2B5EF4-FFF2-40B4-BE49-F238E27FC236}">
              <a16:creationId xmlns:a16="http://schemas.microsoft.com/office/drawing/2014/main" id="{8182C844-A764-4772-EE6C-90CF2E663DA1}"/>
            </a:ext>
          </a:extLst>
        </p:cNvPr>
        <p:cNvGrpSpPr/>
        <p:nvPr/>
      </p:nvGrpSpPr>
      <p:grpSpPr>
        <a:xfrm>
          <a:off x="0" y="0"/>
          <a:ext cx="0" cy="0"/>
          <a:chOff x="0" y="0"/>
          <a:chExt cx="0" cy="0"/>
        </a:xfrm>
      </p:grpSpPr>
      <p:sp>
        <p:nvSpPr>
          <p:cNvPr id="13" name="Oval 12">
            <a:extLst>
              <a:ext uri="{FF2B5EF4-FFF2-40B4-BE49-F238E27FC236}">
                <a16:creationId xmlns:a16="http://schemas.microsoft.com/office/drawing/2014/main" id="{F3702CDA-5CD7-C47A-F9A3-5CFD6E078C0B}"/>
              </a:ext>
            </a:extLst>
          </p:cNvPr>
          <p:cNvSpPr/>
          <p:nvPr/>
        </p:nvSpPr>
        <p:spPr>
          <a:xfrm>
            <a:off x="4629396" y="3788846"/>
            <a:ext cx="2933205" cy="2933205"/>
          </a:xfrm>
          <a:prstGeom prst="ellipse">
            <a:avLst/>
          </a:prstGeom>
          <a:solidFill>
            <a:schemeClr val="accent4">
              <a:lumMod val="7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Students</a:t>
            </a:r>
          </a:p>
        </p:txBody>
      </p:sp>
      <p:sp>
        <p:nvSpPr>
          <p:cNvPr id="14" name="Oval 13">
            <a:extLst>
              <a:ext uri="{FF2B5EF4-FFF2-40B4-BE49-F238E27FC236}">
                <a16:creationId xmlns:a16="http://schemas.microsoft.com/office/drawing/2014/main" id="{0134FF37-1921-0AE6-9512-7F49022DA2BC}"/>
              </a:ext>
            </a:extLst>
          </p:cNvPr>
          <p:cNvSpPr/>
          <p:nvPr/>
        </p:nvSpPr>
        <p:spPr>
          <a:xfrm>
            <a:off x="6992389" y="1563817"/>
            <a:ext cx="5117613" cy="5117613"/>
          </a:xfrm>
          <a:prstGeom prst="ellipse">
            <a:avLst/>
          </a:prstGeom>
          <a:solidFill>
            <a:schemeClr val="accent3">
              <a:lumMod val="7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[COLLEGE]</a:t>
            </a:r>
          </a:p>
          <a:p>
            <a:pPr algn="ctr"/>
            <a:endParaRPr lang="en-GB" sz="2800" dirty="0"/>
          </a:p>
          <a:p>
            <a:pPr algn="ctr"/>
            <a:r>
              <a:rPr lang="en-GB" sz="2400" dirty="0"/>
              <a:t>Senior Tutor</a:t>
            </a:r>
          </a:p>
          <a:p>
            <a:pPr algn="ctr"/>
            <a:r>
              <a:rPr lang="en-GB" sz="2400" dirty="0"/>
              <a:t>[Deputy Senior Tutor]</a:t>
            </a:r>
          </a:p>
          <a:p>
            <a:pPr algn="ctr"/>
            <a:r>
              <a:rPr lang="en-GB" sz="2400" dirty="0"/>
              <a:t>Admissions Tutor[s]</a:t>
            </a:r>
          </a:p>
          <a:p>
            <a:pPr algn="ctr"/>
            <a:r>
              <a:rPr lang="en-GB" sz="2400" dirty="0"/>
              <a:t>Tutors</a:t>
            </a:r>
          </a:p>
          <a:p>
            <a:pPr algn="ctr"/>
            <a:r>
              <a:rPr lang="en-GB" sz="2400" dirty="0"/>
              <a:t>[Education Committee]</a:t>
            </a:r>
          </a:p>
          <a:p>
            <a:pPr algn="ctr"/>
            <a:r>
              <a:rPr lang="en-GB" sz="2400" dirty="0"/>
              <a:t>[Tutorial Office]</a:t>
            </a:r>
          </a:p>
          <a:p>
            <a:pPr algn="ctr"/>
            <a:r>
              <a:rPr lang="en-GB" sz="2400" dirty="0"/>
              <a:t>Admissions Office</a:t>
            </a:r>
          </a:p>
        </p:txBody>
      </p:sp>
      <p:sp>
        <p:nvSpPr>
          <p:cNvPr id="2" name="Title 1">
            <a:extLst>
              <a:ext uri="{FF2B5EF4-FFF2-40B4-BE49-F238E27FC236}">
                <a16:creationId xmlns:a16="http://schemas.microsoft.com/office/drawing/2014/main" id="{860FD0FC-C676-7B9B-687D-F78A22B72688}"/>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dirty="0">
                <a:solidFill>
                  <a:schemeClr val="accent3"/>
                </a:solidFill>
              </a:rPr>
              <a:t>What is a Director of Studies?</a:t>
            </a:r>
          </a:p>
        </p:txBody>
      </p:sp>
      <p:sp>
        <p:nvSpPr>
          <p:cNvPr id="5" name="Title 1">
            <a:extLst>
              <a:ext uri="{FF2B5EF4-FFF2-40B4-BE49-F238E27FC236}">
                <a16:creationId xmlns:a16="http://schemas.microsoft.com/office/drawing/2014/main" id="{A752C692-4ED7-AA14-989D-2E334E986B74}"/>
              </a:ext>
            </a:extLst>
          </p:cNvPr>
          <p:cNvSpPr txBox="1">
            <a:spLocks/>
          </p:cNvSpPr>
          <p:nvPr/>
        </p:nvSpPr>
        <p:spPr>
          <a:xfrm>
            <a:off x="0" y="803869"/>
            <a:ext cx="12192000" cy="777281"/>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4400" i="1" kern="1200" cap="all" baseline="0">
                <a:solidFill>
                  <a:schemeClr val="accent1"/>
                </a:solidFill>
                <a:latin typeface="+mj-lt"/>
                <a:ea typeface="+mj-ea"/>
                <a:cs typeface="+mj-cs"/>
              </a:defRPr>
            </a:lvl1pPr>
          </a:lstStyle>
          <a:p>
            <a:pPr algn="ctr"/>
            <a:r>
              <a:rPr lang="en-US" sz="4000" i="0" cap="none" dirty="0">
                <a:solidFill>
                  <a:schemeClr val="tx1"/>
                </a:solidFill>
              </a:rPr>
              <a:t>The intercollegiate system</a:t>
            </a:r>
          </a:p>
        </p:txBody>
      </p:sp>
      <p:sp>
        <p:nvSpPr>
          <p:cNvPr id="12" name="Oval 11">
            <a:extLst>
              <a:ext uri="{FF2B5EF4-FFF2-40B4-BE49-F238E27FC236}">
                <a16:creationId xmlns:a16="http://schemas.microsoft.com/office/drawing/2014/main" id="{6D3C0535-CC3C-4AF7-8595-BEF6AD4A1A04}"/>
              </a:ext>
            </a:extLst>
          </p:cNvPr>
          <p:cNvSpPr/>
          <p:nvPr/>
        </p:nvSpPr>
        <p:spPr>
          <a:xfrm>
            <a:off x="81995" y="1604438"/>
            <a:ext cx="5117613" cy="5117613"/>
          </a:xfrm>
          <a:prstGeom prst="ellipse">
            <a:avLst/>
          </a:prstGeom>
          <a:solidFill>
            <a:schemeClr val="accent2">
              <a:lumMod val="7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dirty="0"/>
              <a:t>UNIVERSITY</a:t>
            </a:r>
          </a:p>
          <a:p>
            <a:pPr algn="ctr"/>
            <a:endParaRPr lang="en-GB" sz="2800" dirty="0"/>
          </a:p>
          <a:p>
            <a:pPr algn="ctr"/>
            <a:r>
              <a:rPr lang="en-GB" sz="2400" dirty="0"/>
              <a:t>DoS Committee</a:t>
            </a:r>
          </a:p>
          <a:p>
            <a:pPr algn="ctr"/>
            <a:r>
              <a:rPr lang="en-GB" sz="2400" dirty="0"/>
              <a:t>Faculty Board</a:t>
            </a:r>
          </a:p>
          <a:p>
            <a:pPr algn="ctr"/>
            <a:r>
              <a:rPr lang="en-GB" sz="2400" dirty="0"/>
              <a:t>Director of Teaching</a:t>
            </a:r>
          </a:p>
          <a:p>
            <a:pPr algn="ctr"/>
            <a:r>
              <a:rPr lang="en-GB" sz="2400" dirty="0"/>
              <a:t>Admissions Convenor</a:t>
            </a:r>
          </a:p>
          <a:p>
            <a:pPr algn="ctr"/>
            <a:r>
              <a:rPr lang="en-GB" sz="2400" dirty="0"/>
              <a:t>Undergraduate admin.</a:t>
            </a:r>
          </a:p>
        </p:txBody>
      </p:sp>
      <p:sp>
        <p:nvSpPr>
          <p:cNvPr id="11" name="Oval 10">
            <a:extLst>
              <a:ext uri="{FF2B5EF4-FFF2-40B4-BE49-F238E27FC236}">
                <a16:creationId xmlns:a16="http://schemas.microsoft.com/office/drawing/2014/main" id="{BE5CDE3B-79B5-2652-4F1C-841A9DCC73DA}"/>
              </a:ext>
            </a:extLst>
          </p:cNvPr>
          <p:cNvSpPr/>
          <p:nvPr/>
        </p:nvSpPr>
        <p:spPr>
          <a:xfrm>
            <a:off x="4629396" y="1540529"/>
            <a:ext cx="2933205" cy="2933205"/>
          </a:xfrm>
          <a:prstGeom prst="ellipse">
            <a:avLst/>
          </a:prstGeom>
          <a:solidFill>
            <a:schemeClr val="accent1">
              <a:lumMod val="75000"/>
              <a:alpha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800" dirty="0"/>
              <a:t>Director of Studies</a:t>
            </a:r>
          </a:p>
        </p:txBody>
      </p:sp>
    </p:spTree>
    <p:extLst>
      <p:ext uri="{BB962C8B-B14F-4D97-AF65-F5344CB8AC3E}">
        <p14:creationId xmlns:p14="http://schemas.microsoft.com/office/powerpoint/2010/main" val="1522003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25AFD-8ED6-F947-937A-C10BAB6D78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E1776A-5B8A-56C4-0CBD-DA189AB6D4C9}"/>
              </a:ext>
            </a:extLst>
          </p:cNvPr>
          <p:cNvSpPr>
            <a:spLocks noGrp="1"/>
          </p:cNvSpPr>
          <p:nvPr>
            <p:ph idx="1"/>
          </p:nvPr>
        </p:nvSpPr>
        <p:spPr>
          <a:xfrm>
            <a:off x="838200" y="2011679"/>
            <a:ext cx="10515600" cy="4529797"/>
          </a:xfrm>
        </p:spPr>
        <p:txBody>
          <a:bodyPr vert="horz" lIns="91440" tIns="45720" rIns="91440" bIns="45720" rtlCol="0">
            <a:normAutofit/>
          </a:bodyPr>
          <a:lstStyle/>
          <a:p>
            <a:pPr marL="342900">
              <a:lnSpc>
                <a:spcPct val="90000"/>
              </a:lnSpc>
              <a:buClr>
                <a:schemeClr val="accent3"/>
              </a:buClr>
            </a:pPr>
            <a:r>
              <a:rPr lang="en-GB" sz="2400" noProof="0" dirty="0"/>
              <a:t>The College has [X] Directors of Studies, supporting ~[X] students each.</a:t>
            </a:r>
          </a:p>
          <a:p>
            <a:pPr marL="342900">
              <a:lnSpc>
                <a:spcPct val="90000"/>
              </a:lnSpc>
              <a:buClr>
                <a:schemeClr val="accent3"/>
              </a:buClr>
            </a:pPr>
            <a:r>
              <a:rPr lang="en-GB" sz="2400" noProof="0" dirty="0"/>
              <a:t>Directors of Studies should liaise regularly with their students’ Tutor.</a:t>
            </a:r>
          </a:p>
          <a:p>
            <a:pPr marL="342900">
              <a:lnSpc>
                <a:spcPct val="90000"/>
              </a:lnSpc>
              <a:buClr>
                <a:schemeClr val="accent3"/>
              </a:buClr>
            </a:pPr>
            <a:r>
              <a:rPr lang="en-GB" sz="2400" noProof="0" dirty="0"/>
              <a:t>What student matters should Directors of Studies always refer to the Senior Tutor?</a:t>
            </a:r>
          </a:p>
          <a:p>
            <a:pPr lvl="2">
              <a:lnSpc>
                <a:spcPct val="90000"/>
              </a:lnSpc>
              <a:spcBef>
                <a:spcPts val="1000"/>
              </a:spcBef>
              <a:buClr>
                <a:schemeClr val="accent3"/>
              </a:buClr>
            </a:pPr>
            <a:r>
              <a:rPr lang="en-GB" sz="2400" dirty="0"/>
              <a:t>Prolonged poor academic </a:t>
            </a:r>
            <a:r>
              <a:rPr lang="en-GB" sz="2400" noProof="0" dirty="0"/>
              <a:t>engagement.</a:t>
            </a:r>
          </a:p>
          <a:p>
            <a:pPr lvl="2">
              <a:lnSpc>
                <a:spcPct val="90000"/>
              </a:lnSpc>
              <a:spcBef>
                <a:spcPts val="1000"/>
              </a:spcBef>
              <a:buClr>
                <a:schemeClr val="accent3"/>
              </a:buClr>
            </a:pPr>
            <a:r>
              <a:rPr lang="en-GB" sz="2400" noProof="0" dirty="0"/>
              <a:t>Issues arising with supervisors or the Department/Faculty.</a:t>
            </a:r>
          </a:p>
          <a:p>
            <a:pPr lvl="2">
              <a:lnSpc>
                <a:spcPct val="90000"/>
              </a:lnSpc>
              <a:spcBef>
                <a:spcPts val="1000"/>
              </a:spcBef>
              <a:buClr>
                <a:schemeClr val="accent3"/>
              </a:buClr>
            </a:pPr>
            <a:r>
              <a:rPr lang="en-GB" sz="2400" noProof="0" dirty="0"/>
              <a:t>Vulnerabilities to radicalisation.</a:t>
            </a:r>
            <a:endParaRPr lang="en-GB" sz="3200" noProof="0" dirty="0"/>
          </a:p>
          <a:p>
            <a:pPr marL="342900">
              <a:lnSpc>
                <a:spcPct val="90000"/>
              </a:lnSpc>
              <a:buClr>
                <a:schemeClr val="accent3"/>
              </a:buClr>
            </a:pPr>
            <a:r>
              <a:rPr lang="en-GB" sz="2400" noProof="0" dirty="0"/>
              <a:t>Encouraged to meet with students as a cohort to foster inclusion and peer support.</a:t>
            </a:r>
          </a:p>
          <a:p>
            <a:pPr marL="342900">
              <a:lnSpc>
                <a:spcPct val="90000"/>
              </a:lnSpc>
              <a:buClr>
                <a:schemeClr val="accent3"/>
              </a:buClr>
            </a:pPr>
            <a:r>
              <a:rPr lang="en-GB" sz="2400" noProof="0" dirty="0"/>
              <a:t>Primary support comes from the Tutorial Office.</a:t>
            </a:r>
          </a:p>
          <a:p>
            <a:pPr>
              <a:lnSpc>
                <a:spcPct val="90000"/>
              </a:lnSpc>
            </a:pPr>
            <a:endParaRPr lang="en-GB" sz="2400" noProof="0" dirty="0"/>
          </a:p>
        </p:txBody>
      </p:sp>
      <p:sp>
        <p:nvSpPr>
          <p:cNvPr id="2" name="Title 1">
            <a:extLst>
              <a:ext uri="{FF2B5EF4-FFF2-40B4-BE49-F238E27FC236}">
                <a16:creationId xmlns:a16="http://schemas.microsoft.com/office/drawing/2014/main" id="{ABC76B01-7A52-8726-6777-906A22ADA849}"/>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2"/>
                </a:solidFill>
              </a:rPr>
              <a:t>What is a Director of Studies?</a:t>
            </a:r>
          </a:p>
        </p:txBody>
      </p:sp>
      <p:sp>
        <p:nvSpPr>
          <p:cNvPr id="5" name="Title 1">
            <a:extLst>
              <a:ext uri="{FF2B5EF4-FFF2-40B4-BE49-F238E27FC236}">
                <a16:creationId xmlns:a16="http://schemas.microsoft.com/office/drawing/2014/main" id="{0E7648CD-E148-6F7D-C07A-2C2546EB7045}"/>
              </a:ext>
            </a:extLst>
          </p:cNvPr>
          <p:cNvSpPr>
            <a:spLocks noGrp="1"/>
          </p:cNvSpPr>
          <p:nvPr>
            <p:ph type="title"/>
          </p:nvPr>
        </p:nvSpPr>
        <p:spPr>
          <a:xfrm>
            <a:off x="0" y="803869"/>
            <a:ext cx="12192000" cy="777281"/>
          </a:xfrm>
        </p:spPr>
        <p:txBody>
          <a:bodyPr vert="horz" lIns="91440" tIns="45720" rIns="91440" bIns="45720" rtlCol="0" anchor="ctr">
            <a:normAutofit/>
          </a:bodyPr>
          <a:lstStyle/>
          <a:p>
            <a:pPr algn="ctr"/>
            <a:r>
              <a:rPr lang="en-GB" sz="4000" i="0" cap="none" noProof="0" dirty="0"/>
              <a:t>The College’s Directors of Studies</a:t>
            </a:r>
          </a:p>
        </p:txBody>
      </p:sp>
    </p:spTree>
    <p:extLst>
      <p:ext uri="{BB962C8B-B14F-4D97-AF65-F5344CB8AC3E}">
        <p14:creationId xmlns:p14="http://schemas.microsoft.com/office/powerpoint/2010/main" val="3647505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742803-5E12-D105-F8C4-DB8DB0129571}"/>
            </a:ext>
          </a:extLst>
        </p:cNvPr>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48720102-0500-A25A-8518-F2BC57167277}"/>
              </a:ext>
            </a:extLst>
          </p:cNvPr>
          <p:cNvGraphicFramePr>
            <a:graphicFrameLocks noGrp="1"/>
          </p:cNvGraphicFramePr>
          <p:nvPr>
            <p:extLst>
              <p:ext uri="{D42A27DB-BD31-4B8C-83A1-F6EECF244321}">
                <p14:modId xmlns:p14="http://schemas.microsoft.com/office/powerpoint/2010/main" val="2690197354"/>
              </p:ext>
            </p:extLst>
          </p:nvPr>
        </p:nvGraphicFramePr>
        <p:xfrm>
          <a:off x="567611" y="1008499"/>
          <a:ext cx="11056775" cy="5420559"/>
        </p:xfrm>
        <a:graphic>
          <a:graphicData uri="http://schemas.openxmlformats.org/drawingml/2006/table">
            <a:tbl>
              <a:tblPr firstRow="1" bandRow="1">
                <a:tableStyleId>{8799B23B-EC83-4686-B30A-512413B5E67A}</a:tableStyleId>
              </a:tblPr>
              <a:tblGrid>
                <a:gridCol w="2631233">
                  <a:extLst>
                    <a:ext uri="{9D8B030D-6E8A-4147-A177-3AD203B41FA5}">
                      <a16:colId xmlns:a16="http://schemas.microsoft.com/office/drawing/2014/main" val="728029339"/>
                    </a:ext>
                  </a:extLst>
                </a:gridCol>
                <a:gridCol w="8425542">
                  <a:extLst>
                    <a:ext uri="{9D8B030D-6E8A-4147-A177-3AD203B41FA5}">
                      <a16:colId xmlns:a16="http://schemas.microsoft.com/office/drawing/2014/main" val="1864566046"/>
                    </a:ext>
                  </a:extLst>
                </a:gridCol>
              </a:tblGrid>
              <a:tr h="511899">
                <a:tc>
                  <a:txBody>
                    <a:bodyPr/>
                    <a:lstStyle/>
                    <a:p>
                      <a:pPr algn="ctr"/>
                      <a:r>
                        <a:rPr lang="en-GB" sz="2000" dirty="0">
                          <a:solidFill>
                            <a:schemeClr val="bg1"/>
                          </a:solidFill>
                        </a:rPr>
                        <a:t>Approximate date</a:t>
                      </a:r>
                    </a:p>
                  </a:txBody>
                  <a:tcPr marL="80311" marR="80311" marT="40155" marB="40155" anchor="ctr">
                    <a:solidFill>
                      <a:schemeClr val="accent3"/>
                    </a:solidFill>
                  </a:tcPr>
                </a:tc>
                <a:tc>
                  <a:txBody>
                    <a:bodyPr/>
                    <a:lstStyle/>
                    <a:p>
                      <a:pPr algn="ctr"/>
                      <a:r>
                        <a:rPr lang="en-GB" sz="2000" dirty="0">
                          <a:solidFill>
                            <a:schemeClr val="bg1"/>
                          </a:solidFill>
                        </a:rPr>
                        <a:t>Action</a:t>
                      </a:r>
                    </a:p>
                  </a:txBody>
                  <a:tcPr marL="80311" marR="80311" marT="40155" marB="40155" anchor="ctr">
                    <a:solidFill>
                      <a:schemeClr val="accent3"/>
                    </a:solidFill>
                  </a:tcPr>
                </a:tc>
                <a:extLst>
                  <a:ext uri="{0D108BD9-81ED-4DB2-BD59-A6C34878D82A}">
                    <a16:rowId xmlns:a16="http://schemas.microsoft.com/office/drawing/2014/main" val="3716243018"/>
                  </a:ext>
                </a:extLst>
              </a:tr>
              <a:tr h="609671">
                <a:tc>
                  <a:txBody>
                    <a:bodyPr/>
                    <a:lstStyle/>
                    <a:p>
                      <a:r>
                        <a:rPr lang="en-GB" sz="2000" dirty="0">
                          <a:solidFill>
                            <a:schemeClr val="tx1"/>
                          </a:solidFill>
                        </a:rPr>
                        <a:t>August</a:t>
                      </a:r>
                    </a:p>
                  </a:txBody>
                  <a:tcPr marL="80311" marR="80311" marT="40155" marB="4015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A-level results published. Assist in deciding borderline cases, participate in summer pool selections if needed.</a:t>
                      </a:r>
                    </a:p>
                  </a:txBody>
                  <a:tcPr marL="80311" marR="80311" marT="40155" marB="40155" anchor="ctr"/>
                </a:tc>
                <a:extLst>
                  <a:ext uri="{0D108BD9-81ED-4DB2-BD59-A6C34878D82A}">
                    <a16:rowId xmlns:a16="http://schemas.microsoft.com/office/drawing/2014/main" val="1488101149"/>
                  </a:ext>
                </a:extLst>
              </a:tr>
              <a:tr h="609671">
                <a:tc>
                  <a:txBody>
                    <a:bodyPr/>
                    <a:lstStyle/>
                    <a:p>
                      <a:r>
                        <a:rPr lang="en-GB" sz="2000" dirty="0">
                          <a:solidFill>
                            <a:schemeClr val="tx1"/>
                          </a:solidFill>
                        </a:rPr>
                        <a:t>August-September</a:t>
                      </a:r>
                    </a:p>
                  </a:txBody>
                  <a:tcPr marL="80311" marR="80311" marT="40155" marB="40155" anchor="ctr"/>
                </a:tc>
                <a:tc>
                  <a:txBody>
                    <a:bodyPr/>
                    <a:lstStyle/>
                    <a:p>
                      <a:r>
                        <a:rPr lang="en-GB" sz="2000" dirty="0">
                          <a:solidFill>
                            <a:schemeClr val="tx1"/>
                          </a:solidFill>
                        </a:rPr>
                        <a:t>Obtain lists of students in each year. Send reading lists to students. Confirm students’ paper choices and arrange supervisors.</a:t>
                      </a:r>
                    </a:p>
                  </a:txBody>
                  <a:tcPr marL="80311" marR="80311" marT="40155" marB="40155" anchor="ctr"/>
                </a:tc>
                <a:extLst>
                  <a:ext uri="{0D108BD9-81ED-4DB2-BD59-A6C34878D82A}">
                    <a16:rowId xmlns:a16="http://schemas.microsoft.com/office/drawing/2014/main" val="327854650"/>
                  </a:ext>
                </a:extLst>
              </a:tr>
              <a:tr h="609671">
                <a:tc>
                  <a:txBody>
                    <a:bodyPr/>
                    <a:lstStyle/>
                    <a:p>
                      <a:r>
                        <a:rPr lang="en-GB" sz="2000" dirty="0">
                          <a:solidFill>
                            <a:schemeClr val="tx1"/>
                          </a:solidFill>
                        </a:rPr>
                        <a:t>September</a:t>
                      </a:r>
                    </a:p>
                  </a:txBody>
                  <a:tcPr marL="80311" marR="80311" marT="40155" marB="40155" anchor="ctr"/>
                </a:tc>
                <a:tc>
                  <a:txBody>
                    <a:bodyPr/>
                    <a:lstStyle/>
                    <a:p>
                      <a:r>
                        <a:rPr lang="en-GB" sz="2000" dirty="0">
                          <a:solidFill>
                            <a:schemeClr val="tx1"/>
                          </a:solidFill>
                        </a:rPr>
                        <a:t>Attend outreach events to meet prospective students. Arrange start of term student meetings.</a:t>
                      </a:r>
                    </a:p>
                  </a:txBody>
                  <a:tcPr marL="80311" marR="80311" marT="40155" marB="40155" anchor="ctr"/>
                </a:tc>
                <a:extLst>
                  <a:ext uri="{0D108BD9-81ED-4DB2-BD59-A6C34878D82A}">
                    <a16:rowId xmlns:a16="http://schemas.microsoft.com/office/drawing/2014/main" val="2629835205"/>
                  </a:ext>
                </a:extLst>
              </a:tr>
              <a:tr h="609671">
                <a:tc>
                  <a:txBody>
                    <a:bodyPr/>
                    <a:lstStyle/>
                    <a:p>
                      <a:r>
                        <a:rPr lang="en-GB" sz="2000" dirty="0">
                          <a:solidFill>
                            <a:schemeClr val="tx1"/>
                          </a:solidFill>
                        </a:rPr>
                        <a:t>Michaelmas Week 0</a:t>
                      </a:r>
                    </a:p>
                  </a:txBody>
                  <a:tcPr marL="80311" marR="80311" marT="40155" marB="40155" anchor="ctr"/>
                </a:tc>
                <a:tc>
                  <a:txBody>
                    <a:bodyPr/>
                    <a:lstStyle/>
                    <a:p>
                      <a:r>
                        <a:rPr lang="en-GB" sz="2000" dirty="0">
                          <a:solidFill>
                            <a:schemeClr val="tx1"/>
                          </a:solidFill>
                        </a:rPr>
                        <a:t>Hold start of term meetings: confirm supervisor arrangements, ensure understanding of course ahead, discuss recent exam results. Attend matriculation dinner for new students.</a:t>
                      </a:r>
                    </a:p>
                  </a:txBody>
                  <a:tcPr marL="80311" marR="80311" marT="40155" marB="40155" anchor="ctr"/>
                </a:tc>
                <a:extLst>
                  <a:ext uri="{0D108BD9-81ED-4DB2-BD59-A6C34878D82A}">
                    <a16:rowId xmlns:a16="http://schemas.microsoft.com/office/drawing/2014/main" val="2416358217"/>
                  </a:ext>
                </a:extLst>
              </a:tr>
              <a:tr h="609671">
                <a:tc>
                  <a:txBody>
                    <a:bodyPr/>
                    <a:lstStyle/>
                    <a:p>
                      <a:r>
                        <a:rPr lang="en-GB" sz="2000" dirty="0">
                          <a:solidFill>
                            <a:schemeClr val="tx1"/>
                          </a:solidFill>
                        </a:rPr>
                        <a:t>Michaelmas Week 3</a:t>
                      </a:r>
                    </a:p>
                  </a:txBody>
                  <a:tcPr marL="80311" marR="80311" marT="40155" marB="40155" anchor="ctr"/>
                </a:tc>
                <a:tc>
                  <a:txBody>
                    <a:bodyPr/>
                    <a:lstStyle/>
                    <a:p>
                      <a:r>
                        <a:rPr lang="en-GB" sz="2000" dirty="0">
                          <a:solidFill>
                            <a:schemeClr val="tx1"/>
                          </a:solidFill>
                        </a:rPr>
                        <a:t>Confirm undergraduate admissions interview arrangements with Admissions Office.</a:t>
                      </a:r>
                    </a:p>
                  </a:txBody>
                  <a:tcPr marL="80311" marR="80311" marT="40155" marB="40155" anchor="ctr"/>
                </a:tc>
                <a:extLst>
                  <a:ext uri="{0D108BD9-81ED-4DB2-BD59-A6C34878D82A}">
                    <a16:rowId xmlns:a16="http://schemas.microsoft.com/office/drawing/2014/main" val="3147842183"/>
                  </a:ext>
                </a:extLst>
              </a:tr>
              <a:tr h="609671">
                <a:tc>
                  <a:txBody>
                    <a:bodyPr/>
                    <a:lstStyle/>
                    <a:p>
                      <a:r>
                        <a:rPr lang="en-GB" sz="2000" dirty="0">
                          <a:solidFill>
                            <a:schemeClr val="tx1"/>
                          </a:solidFill>
                        </a:rPr>
                        <a:t>Michaelmas Week 4</a:t>
                      </a:r>
                    </a:p>
                  </a:txBody>
                  <a:tcPr marL="80311" marR="80311" marT="40155" marB="40155" anchor="ctr"/>
                </a:tc>
                <a:tc>
                  <a:txBody>
                    <a:bodyPr/>
                    <a:lstStyle/>
                    <a:p>
                      <a:r>
                        <a:rPr lang="en-GB" sz="2000" dirty="0">
                          <a:solidFill>
                            <a:schemeClr val="tx1"/>
                          </a:solidFill>
                        </a:rPr>
                        <a:t>Check exam entries on CamSIS and/or contact students individually. Confirm entries with [Tutorial Office].</a:t>
                      </a:r>
                    </a:p>
                  </a:txBody>
                  <a:tcPr marL="80311" marR="80311" marT="40155" marB="40155" anchor="ctr"/>
                </a:tc>
                <a:extLst>
                  <a:ext uri="{0D108BD9-81ED-4DB2-BD59-A6C34878D82A}">
                    <a16:rowId xmlns:a16="http://schemas.microsoft.com/office/drawing/2014/main" val="2411326406"/>
                  </a:ext>
                </a:extLst>
              </a:tr>
              <a:tr h="46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Michaelmas Week 7</a:t>
                      </a:r>
                    </a:p>
                  </a:txBody>
                  <a:tcPr marL="80311" marR="80311" marT="40155" marB="40155" anchor="ctr"/>
                </a:tc>
                <a:tc>
                  <a:txBody>
                    <a:bodyPr/>
                    <a:lstStyle/>
                    <a:p>
                      <a:r>
                        <a:rPr lang="en-GB" sz="2000" dirty="0">
                          <a:solidFill>
                            <a:schemeClr val="tx1"/>
                          </a:solidFill>
                        </a:rPr>
                        <a:t>Arrange end of term student meetings.</a:t>
                      </a:r>
                    </a:p>
                  </a:txBody>
                  <a:tcPr marL="80311" marR="80311" marT="40155" marB="40155" anchor="ctr"/>
                </a:tc>
                <a:extLst>
                  <a:ext uri="{0D108BD9-81ED-4DB2-BD59-A6C34878D82A}">
                    <a16:rowId xmlns:a16="http://schemas.microsoft.com/office/drawing/2014/main" val="3438833745"/>
                  </a:ext>
                </a:extLst>
              </a:tr>
            </a:tbl>
          </a:graphicData>
        </a:graphic>
      </p:graphicFrame>
      <p:sp>
        <p:nvSpPr>
          <p:cNvPr id="5" name="Title 1">
            <a:extLst>
              <a:ext uri="{FF2B5EF4-FFF2-40B4-BE49-F238E27FC236}">
                <a16:creationId xmlns:a16="http://schemas.microsoft.com/office/drawing/2014/main" id="{3CB9D5D4-584D-7211-A0B5-ED8D3B39972E}"/>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2"/>
                </a:solidFill>
              </a:rPr>
              <a:t>TYPICAL WORK TIMELINE</a:t>
            </a:r>
          </a:p>
        </p:txBody>
      </p:sp>
    </p:spTree>
    <p:extLst>
      <p:ext uri="{BB962C8B-B14F-4D97-AF65-F5344CB8AC3E}">
        <p14:creationId xmlns:p14="http://schemas.microsoft.com/office/powerpoint/2010/main" val="1147052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CBE98C-AEDC-89F6-1EDF-7195F5D5A995}"/>
            </a:ext>
          </a:extLst>
        </p:cNvPr>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45FE293-42B0-C2ED-4AD3-0C49EADDC76A}"/>
              </a:ext>
            </a:extLst>
          </p:cNvPr>
          <p:cNvGraphicFramePr>
            <a:graphicFrameLocks noGrp="1"/>
          </p:cNvGraphicFramePr>
          <p:nvPr>
            <p:extLst>
              <p:ext uri="{D42A27DB-BD31-4B8C-83A1-F6EECF244321}">
                <p14:modId xmlns:p14="http://schemas.microsoft.com/office/powerpoint/2010/main" val="3544313611"/>
              </p:ext>
            </p:extLst>
          </p:nvPr>
        </p:nvGraphicFramePr>
        <p:xfrm>
          <a:off x="567611" y="1008499"/>
          <a:ext cx="11056775" cy="5591775"/>
        </p:xfrm>
        <a:graphic>
          <a:graphicData uri="http://schemas.openxmlformats.org/drawingml/2006/table">
            <a:tbl>
              <a:tblPr firstRow="1" bandRow="1">
                <a:tableStyleId>{8799B23B-EC83-4686-B30A-512413B5E67A}</a:tableStyleId>
              </a:tblPr>
              <a:tblGrid>
                <a:gridCol w="2631233">
                  <a:extLst>
                    <a:ext uri="{9D8B030D-6E8A-4147-A177-3AD203B41FA5}">
                      <a16:colId xmlns:a16="http://schemas.microsoft.com/office/drawing/2014/main" val="728029339"/>
                    </a:ext>
                  </a:extLst>
                </a:gridCol>
                <a:gridCol w="8425542">
                  <a:extLst>
                    <a:ext uri="{9D8B030D-6E8A-4147-A177-3AD203B41FA5}">
                      <a16:colId xmlns:a16="http://schemas.microsoft.com/office/drawing/2014/main" val="1864566046"/>
                    </a:ext>
                  </a:extLst>
                </a:gridCol>
              </a:tblGrid>
              <a:tr h="511899">
                <a:tc>
                  <a:txBody>
                    <a:bodyPr/>
                    <a:lstStyle/>
                    <a:p>
                      <a:pPr algn="ctr"/>
                      <a:r>
                        <a:rPr lang="en-GB" sz="2000" dirty="0">
                          <a:solidFill>
                            <a:schemeClr val="bg1"/>
                          </a:solidFill>
                        </a:rPr>
                        <a:t>Approximate date</a:t>
                      </a:r>
                    </a:p>
                  </a:txBody>
                  <a:tcPr marL="80311" marR="80311" marT="40155" marB="40155" anchor="ctr">
                    <a:solidFill>
                      <a:schemeClr val="accent3"/>
                    </a:solidFill>
                  </a:tcPr>
                </a:tc>
                <a:tc>
                  <a:txBody>
                    <a:bodyPr/>
                    <a:lstStyle/>
                    <a:p>
                      <a:pPr algn="ctr"/>
                      <a:r>
                        <a:rPr lang="en-GB" sz="2000" dirty="0">
                          <a:solidFill>
                            <a:schemeClr val="bg1"/>
                          </a:solidFill>
                        </a:rPr>
                        <a:t>Action</a:t>
                      </a:r>
                    </a:p>
                  </a:txBody>
                  <a:tcPr marL="80311" marR="80311" marT="40155" marB="40155" anchor="ctr">
                    <a:solidFill>
                      <a:schemeClr val="accent3"/>
                    </a:solidFill>
                  </a:tcPr>
                </a:tc>
                <a:extLst>
                  <a:ext uri="{0D108BD9-81ED-4DB2-BD59-A6C34878D82A}">
                    <a16:rowId xmlns:a16="http://schemas.microsoft.com/office/drawing/2014/main" val="3716243018"/>
                  </a:ext>
                </a:extLst>
              </a:tr>
              <a:tr h="609671">
                <a:tc>
                  <a:txBody>
                    <a:bodyPr/>
                    <a:lstStyle/>
                    <a:p>
                      <a:r>
                        <a:rPr lang="en-GB" sz="2000" dirty="0">
                          <a:solidFill>
                            <a:schemeClr val="tx1"/>
                          </a:solidFill>
                        </a:rPr>
                        <a:t>Michaelmas Week 8</a:t>
                      </a:r>
                    </a:p>
                  </a:txBody>
                  <a:tcPr marL="80311" marR="80311" marT="40155" marB="40155" anchor="ctr"/>
                </a:tc>
                <a:tc>
                  <a:txBody>
                    <a:bodyPr/>
                    <a:lstStyle/>
                    <a:p>
                      <a:r>
                        <a:rPr lang="en-GB" sz="2000" dirty="0">
                          <a:solidFill>
                            <a:schemeClr val="tx1"/>
                          </a:solidFill>
                        </a:rPr>
                        <a:t>Approve supervision reports on CamCORS. Hold end of term meetings: discuss supervision reports, past term, vacation plans, mock exams.</a:t>
                      </a:r>
                    </a:p>
                  </a:txBody>
                  <a:tcPr marL="80311" marR="80311" marT="40155" marB="40155" anchor="ctr"/>
                </a:tc>
                <a:extLst>
                  <a:ext uri="{0D108BD9-81ED-4DB2-BD59-A6C34878D82A}">
                    <a16:rowId xmlns:a16="http://schemas.microsoft.com/office/drawing/2014/main" val="1488101149"/>
                  </a:ext>
                </a:extLst>
              </a:tr>
              <a:tr h="464400">
                <a:tc>
                  <a:txBody>
                    <a:bodyPr/>
                    <a:lstStyle/>
                    <a:p>
                      <a:r>
                        <a:rPr lang="en-GB" sz="2000" dirty="0">
                          <a:solidFill>
                            <a:schemeClr val="tx1"/>
                          </a:solidFill>
                        </a:rPr>
                        <a:t>December</a:t>
                      </a:r>
                    </a:p>
                  </a:txBody>
                  <a:tcPr marL="80311" marR="80311" marT="40155" marB="40155"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Admissions interviews and decisions.</a:t>
                      </a:r>
                    </a:p>
                  </a:txBody>
                  <a:tcPr marL="80311" marR="80311" marT="40155" marB="40155" anchor="ctr"/>
                </a:tc>
                <a:extLst>
                  <a:ext uri="{0D108BD9-81ED-4DB2-BD59-A6C34878D82A}">
                    <a16:rowId xmlns:a16="http://schemas.microsoft.com/office/drawing/2014/main" val="327854650"/>
                  </a:ext>
                </a:extLst>
              </a:tr>
              <a:tr h="609671">
                <a:tc>
                  <a:txBody>
                    <a:bodyPr/>
                    <a:lstStyle/>
                    <a:p>
                      <a:r>
                        <a:rPr lang="en-GB" sz="2000" dirty="0">
                          <a:solidFill>
                            <a:schemeClr val="tx1"/>
                          </a:solidFill>
                        </a:rPr>
                        <a:t>Early January</a:t>
                      </a:r>
                    </a:p>
                  </a:txBody>
                  <a:tcPr marL="80311" marR="80311" marT="40155" marB="40155" anchor="ctr"/>
                </a:tc>
                <a:tc>
                  <a:txBody>
                    <a:bodyPr/>
                    <a:lstStyle/>
                    <a:p>
                      <a:r>
                        <a:rPr lang="en-GB" sz="2000" dirty="0">
                          <a:solidFill>
                            <a:schemeClr val="tx1"/>
                          </a:solidFill>
                        </a:rPr>
                        <a:t>Attend admissions Winter Pool as needed. Arrange student start of term meetings. Confirm mock exam arrangements.</a:t>
                      </a:r>
                    </a:p>
                  </a:txBody>
                  <a:tcPr marL="80311" marR="80311" marT="40155" marB="40155" anchor="ctr"/>
                </a:tc>
                <a:extLst>
                  <a:ext uri="{0D108BD9-81ED-4DB2-BD59-A6C34878D82A}">
                    <a16:rowId xmlns:a16="http://schemas.microsoft.com/office/drawing/2014/main" val="2629835205"/>
                  </a:ext>
                </a:extLst>
              </a:tr>
              <a:tr h="609671">
                <a:tc>
                  <a:txBody>
                    <a:bodyPr/>
                    <a:lstStyle/>
                    <a:p>
                      <a:r>
                        <a:rPr lang="en-GB" sz="2000" dirty="0">
                          <a:solidFill>
                            <a:schemeClr val="tx1"/>
                          </a:solidFill>
                        </a:rPr>
                        <a:t>Lent Week 0</a:t>
                      </a:r>
                    </a:p>
                  </a:txBody>
                  <a:tcPr marL="80311" marR="80311" marT="40155" marB="40155" anchor="ctr"/>
                </a:tc>
                <a:tc>
                  <a:txBody>
                    <a:bodyPr/>
                    <a:lstStyle/>
                    <a:p>
                      <a:r>
                        <a:rPr lang="en-GB" sz="2000" dirty="0">
                          <a:solidFill>
                            <a:schemeClr val="tx1"/>
                          </a:solidFill>
                        </a:rPr>
                        <a:t>Hold and mark mock exams. Hold start of term meetings: discuss mock exam results, term plans.</a:t>
                      </a:r>
                    </a:p>
                  </a:txBody>
                  <a:tcPr marL="80311" marR="80311" marT="40155" marB="40155" anchor="ctr"/>
                </a:tc>
                <a:extLst>
                  <a:ext uri="{0D108BD9-81ED-4DB2-BD59-A6C34878D82A}">
                    <a16:rowId xmlns:a16="http://schemas.microsoft.com/office/drawing/2014/main" val="2416358217"/>
                  </a:ext>
                </a:extLst>
              </a:tr>
              <a:tr h="462636">
                <a:tc>
                  <a:txBody>
                    <a:bodyPr/>
                    <a:lstStyle/>
                    <a:p>
                      <a:r>
                        <a:rPr lang="en-GB" sz="2000" dirty="0">
                          <a:solidFill>
                            <a:schemeClr val="tx1"/>
                          </a:solidFill>
                        </a:rPr>
                        <a:t>Lent Week 4</a:t>
                      </a:r>
                    </a:p>
                  </a:txBody>
                  <a:tcPr marL="80311" marR="80311" marT="40155" marB="40155" anchor="ctr"/>
                </a:tc>
                <a:tc>
                  <a:txBody>
                    <a:bodyPr/>
                    <a:lstStyle/>
                    <a:p>
                      <a:r>
                        <a:rPr lang="en-GB" sz="2000" dirty="0">
                          <a:solidFill>
                            <a:schemeClr val="tx1"/>
                          </a:solidFill>
                        </a:rPr>
                        <a:t>Attend Halfway Hall for second year students.</a:t>
                      </a:r>
                    </a:p>
                  </a:txBody>
                  <a:tcPr marL="80311" marR="80311" marT="40155" marB="40155" anchor="ctr"/>
                </a:tc>
                <a:extLst>
                  <a:ext uri="{0D108BD9-81ED-4DB2-BD59-A6C34878D82A}">
                    <a16:rowId xmlns:a16="http://schemas.microsoft.com/office/drawing/2014/main" val="3084878962"/>
                  </a:ext>
                </a:extLst>
              </a:tr>
              <a:tr h="46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Lent Week 5</a:t>
                      </a:r>
                    </a:p>
                  </a:txBody>
                  <a:tcPr marL="80311" marR="80311" marT="40155" marB="40155" anchor="ctr"/>
                </a:tc>
                <a:tc>
                  <a:txBody>
                    <a:bodyPr/>
                    <a:lstStyle/>
                    <a:p>
                      <a:r>
                        <a:rPr lang="en-GB" sz="2000" dirty="0">
                          <a:solidFill>
                            <a:schemeClr val="tx1"/>
                          </a:solidFill>
                        </a:rPr>
                        <a:t>Verify exam entries on CamSIS.</a:t>
                      </a:r>
                    </a:p>
                  </a:txBody>
                  <a:tcPr marL="80311" marR="80311" marT="40155" marB="40155" anchor="ctr"/>
                </a:tc>
                <a:extLst>
                  <a:ext uri="{0D108BD9-81ED-4DB2-BD59-A6C34878D82A}">
                    <a16:rowId xmlns:a16="http://schemas.microsoft.com/office/drawing/2014/main" val="1398226427"/>
                  </a:ext>
                </a:extLst>
              </a:tr>
              <a:tr h="46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Lent Week 7</a:t>
                      </a:r>
                    </a:p>
                  </a:txBody>
                  <a:tcPr marL="80311" marR="80311" marT="40155" marB="40155" anchor="ctr"/>
                </a:tc>
                <a:tc>
                  <a:txBody>
                    <a:bodyPr/>
                    <a:lstStyle/>
                    <a:p>
                      <a:r>
                        <a:rPr lang="en-GB" sz="2000" dirty="0">
                          <a:solidFill>
                            <a:schemeClr val="tx1"/>
                          </a:solidFill>
                        </a:rPr>
                        <a:t>Arrange end of term student meetings.</a:t>
                      </a:r>
                    </a:p>
                  </a:txBody>
                  <a:tcPr marL="80311" marR="80311" marT="40155" marB="40155" anchor="ctr"/>
                </a:tc>
                <a:extLst>
                  <a:ext uri="{0D108BD9-81ED-4DB2-BD59-A6C34878D82A}">
                    <a16:rowId xmlns:a16="http://schemas.microsoft.com/office/drawing/2014/main" val="2411326406"/>
                  </a:ext>
                </a:extLst>
              </a:tr>
              <a:tr h="480082">
                <a:tc>
                  <a:txBody>
                    <a:bodyPr/>
                    <a:lstStyle/>
                    <a:p>
                      <a:r>
                        <a:rPr lang="en-GB" sz="2000" dirty="0">
                          <a:solidFill>
                            <a:schemeClr val="tx1"/>
                          </a:solidFill>
                        </a:rPr>
                        <a:t>Lent Week 8</a:t>
                      </a:r>
                    </a:p>
                  </a:txBody>
                  <a:tcPr marL="80311" marR="80311" marT="40155" marB="40155" anchor="ctr"/>
                </a:tc>
                <a:tc>
                  <a:txBody>
                    <a:bodyPr/>
                    <a:lstStyle/>
                    <a:p>
                      <a:r>
                        <a:rPr lang="en-GB" sz="2000" dirty="0">
                          <a:solidFill>
                            <a:schemeClr val="tx1"/>
                          </a:solidFill>
                        </a:rPr>
                        <a:t>Approve supervision reports on CamCORS. Hold end of term meetings: discuss supervision reports, past term, vacation plans.</a:t>
                      </a:r>
                    </a:p>
                  </a:txBody>
                  <a:tcPr marL="80311" marR="80311" marT="40155" marB="40155" anchor="ctr"/>
                </a:tc>
                <a:extLst>
                  <a:ext uri="{0D108BD9-81ED-4DB2-BD59-A6C34878D82A}">
                    <a16:rowId xmlns:a16="http://schemas.microsoft.com/office/drawing/2014/main" val="2779631532"/>
                  </a:ext>
                </a:extLst>
              </a:tr>
              <a:tr h="464400">
                <a:tc>
                  <a:txBody>
                    <a:bodyPr/>
                    <a:lstStyle/>
                    <a:p>
                      <a:r>
                        <a:rPr lang="en-GB" sz="2000" dirty="0">
                          <a:solidFill>
                            <a:schemeClr val="tx1"/>
                          </a:solidFill>
                        </a:rPr>
                        <a:t>Mid April</a:t>
                      </a:r>
                    </a:p>
                  </a:txBody>
                  <a:tcPr marL="80311" marR="80311" marT="40155" marB="40155" anchor="ctr"/>
                </a:tc>
                <a:tc>
                  <a:txBody>
                    <a:bodyPr/>
                    <a:lstStyle/>
                    <a:p>
                      <a:r>
                        <a:rPr lang="en-GB" sz="2000" dirty="0">
                          <a:solidFill>
                            <a:schemeClr val="tx1"/>
                          </a:solidFill>
                        </a:rPr>
                        <a:t>Arrange start of term student meetings.</a:t>
                      </a:r>
                    </a:p>
                  </a:txBody>
                  <a:tcPr marL="80311" marR="80311" marT="40155" marB="40155" anchor="ctr"/>
                </a:tc>
                <a:extLst>
                  <a:ext uri="{0D108BD9-81ED-4DB2-BD59-A6C34878D82A}">
                    <a16:rowId xmlns:a16="http://schemas.microsoft.com/office/drawing/2014/main" val="3438833745"/>
                  </a:ext>
                </a:extLst>
              </a:tr>
            </a:tbl>
          </a:graphicData>
        </a:graphic>
      </p:graphicFrame>
      <p:sp>
        <p:nvSpPr>
          <p:cNvPr id="5" name="Title 1">
            <a:extLst>
              <a:ext uri="{FF2B5EF4-FFF2-40B4-BE49-F238E27FC236}">
                <a16:creationId xmlns:a16="http://schemas.microsoft.com/office/drawing/2014/main" id="{E288BC0D-17E6-F443-FC13-CF097333ED88}"/>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2"/>
                </a:solidFill>
              </a:rPr>
              <a:t>TYPICAL WORK TIMELINE</a:t>
            </a:r>
          </a:p>
        </p:txBody>
      </p:sp>
    </p:spTree>
    <p:extLst>
      <p:ext uri="{BB962C8B-B14F-4D97-AF65-F5344CB8AC3E}">
        <p14:creationId xmlns:p14="http://schemas.microsoft.com/office/powerpoint/2010/main" val="1826382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157E8E-E3BB-43B6-51BC-3624EFBA690D}"/>
            </a:ext>
          </a:extLst>
        </p:cNvPr>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855959F-38C3-9861-70E1-A3F368D9B581}"/>
              </a:ext>
            </a:extLst>
          </p:cNvPr>
          <p:cNvGraphicFramePr>
            <a:graphicFrameLocks noGrp="1"/>
          </p:cNvGraphicFramePr>
          <p:nvPr>
            <p:extLst>
              <p:ext uri="{D42A27DB-BD31-4B8C-83A1-F6EECF244321}">
                <p14:modId xmlns:p14="http://schemas.microsoft.com/office/powerpoint/2010/main" val="1035671278"/>
              </p:ext>
            </p:extLst>
          </p:nvPr>
        </p:nvGraphicFramePr>
        <p:xfrm>
          <a:off x="567611" y="1008499"/>
          <a:ext cx="11056775" cy="3800971"/>
        </p:xfrm>
        <a:graphic>
          <a:graphicData uri="http://schemas.openxmlformats.org/drawingml/2006/table">
            <a:tbl>
              <a:tblPr firstRow="1" bandRow="1">
                <a:tableStyleId>{8799B23B-EC83-4686-B30A-512413B5E67A}</a:tableStyleId>
              </a:tblPr>
              <a:tblGrid>
                <a:gridCol w="2631233">
                  <a:extLst>
                    <a:ext uri="{9D8B030D-6E8A-4147-A177-3AD203B41FA5}">
                      <a16:colId xmlns:a16="http://schemas.microsoft.com/office/drawing/2014/main" val="728029339"/>
                    </a:ext>
                  </a:extLst>
                </a:gridCol>
                <a:gridCol w="8425542">
                  <a:extLst>
                    <a:ext uri="{9D8B030D-6E8A-4147-A177-3AD203B41FA5}">
                      <a16:colId xmlns:a16="http://schemas.microsoft.com/office/drawing/2014/main" val="1864566046"/>
                    </a:ext>
                  </a:extLst>
                </a:gridCol>
              </a:tblGrid>
              <a:tr h="511899">
                <a:tc>
                  <a:txBody>
                    <a:bodyPr/>
                    <a:lstStyle/>
                    <a:p>
                      <a:pPr algn="ctr"/>
                      <a:r>
                        <a:rPr lang="en-GB" sz="2000" dirty="0">
                          <a:solidFill>
                            <a:schemeClr val="bg1"/>
                          </a:solidFill>
                        </a:rPr>
                        <a:t>Approximate date</a:t>
                      </a:r>
                    </a:p>
                  </a:txBody>
                  <a:tcPr marL="80311" marR="80311" marT="40155" marB="40155" anchor="ctr">
                    <a:solidFill>
                      <a:schemeClr val="accent3"/>
                    </a:solidFill>
                  </a:tcPr>
                </a:tc>
                <a:tc>
                  <a:txBody>
                    <a:bodyPr/>
                    <a:lstStyle/>
                    <a:p>
                      <a:pPr algn="ctr"/>
                      <a:r>
                        <a:rPr lang="en-GB" sz="2000" dirty="0">
                          <a:solidFill>
                            <a:schemeClr val="bg1"/>
                          </a:solidFill>
                        </a:rPr>
                        <a:t>Action</a:t>
                      </a:r>
                    </a:p>
                  </a:txBody>
                  <a:tcPr marL="80311" marR="80311" marT="40155" marB="40155" anchor="ctr">
                    <a:solidFill>
                      <a:schemeClr val="accent3"/>
                    </a:solidFill>
                  </a:tcPr>
                </a:tc>
                <a:extLst>
                  <a:ext uri="{0D108BD9-81ED-4DB2-BD59-A6C34878D82A}">
                    <a16:rowId xmlns:a16="http://schemas.microsoft.com/office/drawing/2014/main" val="3716243018"/>
                  </a:ext>
                </a:extLst>
              </a:tr>
              <a:tr h="609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Easter Week 0</a:t>
                      </a:r>
                    </a:p>
                  </a:txBody>
                  <a:tcPr marL="80311" marR="80311" marT="40155" marB="40155" anchor="ctr"/>
                </a:tc>
                <a:tc>
                  <a:txBody>
                    <a:bodyPr/>
                    <a:lstStyle/>
                    <a:p>
                      <a:r>
                        <a:rPr lang="en-GB" sz="2000" dirty="0">
                          <a:solidFill>
                            <a:schemeClr val="tx1"/>
                          </a:solidFill>
                        </a:rPr>
                        <a:t>Hold start of term meetings: discuss term plans, exam preparation strategy.</a:t>
                      </a:r>
                    </a:p>
                  </a:txBody>
                  <a:tcPr marL="80311" marR="80311" marT="40155" marB="40155" anchor="ctr"/>
                </a:tc>
                <a:extLst>
                  <a:ext uri="{0D108BD9-81ED-4DB2-BD59-A6C34878D82A}">
                    <a16:rowId xmlns:a16="http://schemas.microsoft.com/office/drawing/2014/main" val="1488101149"/>
                  </a:ext>
                </a:extLst>
              </a:tr>
              <a:tr h="609671">
                <a:tc>
                  <a:txBody>
                    <a:bodyPr/>
                    <a:lstStyle/>
                    <a:p>
                      <a:r>
                        <a:rPr lang="en-GB" sz="2000" dirty="0">
                          <a:solidFill>
                            <a:schemeClr val="tx1"/>
                          </a:solidFill>
                        </a:rPr>
                        <a:t>Easter Week 6</a:t>
                      </a:r>
                    </a:p>
                  </a:txBody>
                  <a:tcPr marL="80311" marR="80311" marT="40155" marB="40155" anchor="ctr"/>
                </a:tc>
                <a:tc>
                  <a:txBody>
                    <a:bodyPr/>
                    <a:lstStyle/>
                    <a:p>
                      <a:r>
                        <a:rPr lang="en-GB" sz="2000" dirty="0">
                          <a:solidFill>
                            <a:schemeClr val="tx1"/>
                          </a:solidFill>
                        </a:rPr>
                        <a:t>Arrange end of term student meetings.</a:t>
                      </a:r>
                    </a:p>
                  </a:txBody>
                  <a:tcPr marL="80311" marR="80311" marT="40155" marB="40155" anchor="ctr"/>
                </a:tc>
                <a:extLst>
                  <a:ext uri="{0D108BD9-81ED-4DB2-BD59-A6C34878D82A}">
                    <a16:rowId xmlns:a16="http://schemas.microsoft.com/office/drawing/2014/main" val="327854650"/>
                  </a:ext>
                </a:extLst>
              </a:tr>
              <a:tr h="609671">
                <a:tc>
                  <a:txBody>
                    <a:bodyPr/>
                    <a:lstStyle/>
                    <a:p>
                      <a:r>
                        <a:rPr lang="en-GB" sz="2000" dirty="0">
                          <a:solidFill>
                            <a:schemeClr val="tx1"/>
                          </a:solidFill>
                        </a:rPr>
                        <a:t>Easter Week 7</a:t>
                      </a:r>
                    </a:p>
                  </a:txBody>
                  <a:tcPr marL="80311" marR="80311" marT="40155" marB="40155" anchor="ctr"/>
                </a:tc>
                <a:tc>
                  <a:txBody>
                    <a:bodyPr/>
                    <a:lstStyle/>
                    <a:p>
                      <a:r>
                        <a:rPr lang="en-GB" sz="2000" dirty="0">
                          <a:solidFill>
                            <a:schemeClr val="tx1"/>
                          </a:solidFill>
                        </a:rPr>
                        <a:t>Approve supervision reports on CamCORS. Hold end of term meetings: discuss supervision reports and exams, past year, vacation plans.</a:t>
                      </a:r>
                    </a:p>
                  </a:txBody>
                  <a:tcPr marL="80311" marR="80311" marT="40155" marB="40155" anchor="ctr"/>
                </a:tc>
                <a:extLst>
                  <a:ext uri="{0D108BD9-81ED-4DB2-BD59-A6C34878D82A}">
                    <a16:rowId xmlns:a16="http://schemas.microsoft.com/office/drawing/2014/main" val="2629835205"/>
                  </a:ext>
                </a:extLst>
              </a:tr>
              <a:tr h="609671">
                <a:tc>
                  <a:txBody>
                    <a:bodyPr/>
                    <a:lstStyle/>
                    <a:p>
                      <a:r>
                        <a:rPr lang="en-GB" sz="2000" dirty="0">
                          <a:solidFill>
                            <a:schemeClr val="tx1"/>
                          </a:solidFill>
                        </a:rPr>
                        <a:t>Late June</a:t>
                      </a:r>
                    </a:p>
                  </a:txBody>
                  <a:tcPr marL="80311" marR="80311" marT="40155" marB="40155" anchor="ctr"/>
                </a:tc>
                <a:tc>
                  <a:txBody>
                    <a:bodyPr/>
                    <a:lstStyle/>
                    <a:p>
                      <a:r>
                        <a:rPr lang="en-GB" sz="2000" dirty="0">
                          <a:solidFill>
                            <a:schemeClr val="tx1"/>
                          </a:solidFill>
                        </a:rPr>
                        <a:t>Complete reports on subject for [College Education Committee] meeting, attend graduation events. A</a:t>
                      </a:r>
                      <a:r>
                        <a:rPr lang="en-GB" sz="1800" kern="1200" dirty="0">
                          <a:solidFill>
                            <a:schemeClr val="tx1"/>
                          </a:solidFill>
                          <a:effectLst/>
                          <a:latin typeface="+mn-lt"/>
                          <a:ea typeface="+mn-ea"/>
                          <a:cs typeface="+mn-cs"/>
                        </a:rPr>
                        <a:t>ssist Tutors with any exam appeals.</a:t>
                      </a:r>
                      <a:endParaRPr lang="en-GB" sz="2000" dirty="0">
                        <a:solidFill>
                          <a:schemeClr val="tx1"/>
                        </a:solidFill>
                      </a:endParaRPr>
                    </a:p>
                  </a:txBody>
                  <a:tcPr marL="80311" marR="80311" marT="40155" marB="40155" anchor="ctr"/>
                </a:tc>
                <a:extLst>
                  <a:ext uri="{0D108BD9-81ED-4DB2-BD59-A6C34878D82A}">
                    <a16:rowId xmlns:a16="http://schemas.microsoft.com/office/drawing/2014/main" val="2416358217"/>
                  </a:ext>
                </a:extLst>
              </a:tr>
              <a:tr h="609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solidFill>
                        </a:rPr>
                        <a:t>Early July</a:t>
                      </a:r>
                    </a:p>
                  </a:txBody>
                  <a:tcPr marL="80311" marR="80311" marT="40155" marB="40155" anchor="ctr"/>
                </a:tc>
                <a:tc>
                  <a:txBody>
                    <a:bodyPr/>
                    <a:lstStyle/>
                    <a:p>
                      <a:r>
                        <a:rPr lang="en-GB" sz="2000" dirty="0">
                          <a:solidFill>
                            <a:schemeClr val="tx1"/>
                          </a:solidFill>
                        </a:rPr>
                        <a:t>Attend Open Days to meet prospective applicants.</a:t>
                      </a:r>
                    </a:p>
                  </a:txBody>
                  <a:tcPr marL="80311" marR="80311" marT="40155" marB="40155" anchor="ctr"/>
                </a:tc>
                <a:extLst>
                  <a:ext uri="{0D108BD9-81ED-4DB2-BD59-A6C34878D82A}">
                    <a16:rowId xmlns:a16="http://schemas.microsoft.com/office/drawing/2014/main" val="2411326406"/>
                  </a:ext>
                </a:extLst>
              </a:tr>
            </a:tbl>
          </a:graphicData>
        </a:graphic>
      </p:graphicFrame>
      <p:sp>
        <p:nvSpPr>
          <p:cNvPr id="5" name="Title 1">
            <a:extLst>
              <a:ext uri="{FF2B5EF4-FFF2-40B4-BE49-F238E27FC236}">
                <a16:creationId xmlns:a16="http://schemas.microsoft.com/office/drawing/2014/main" id="{EC4197F2-6AFC-4B5B-FE3C-F9E3354BF4D4}"/>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2"/>
                </a:solidFill>
              </a:rPr>
              <a:t>TYPICAL WORK TIMELINE</a:t>
            </a:r>
          </a:p>
        </p:txBody>
      </p:sp>
    </p:spTree>
    <p:extLst>
      <p:ext uri="{BB962C8B-B14F-4D97-AF65-F5344CB8AC3E}">
        <p14:creationId xmlns:p14="http://schemas.microsoft.com/office/powerpoint/2010/main" val="3288792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DBDA97-7520-38D3-8800-BA85DBCD8B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2B1FB4-3604-9DC5-43C5-DC9B9C954980}"/>
              </a:ext>
            </a:extLst>
          </p:cNvPr>
          <p:cNvSpPr>
            <a:spLocks noGrp="1"/>
          </p:cNvSpPr>
          <p:nvPr>
            <p:ph type="body" idx="1"/>
          </p:nvPr>
        </p:nvSpPr>
        <p:spPr>
          <a:xfrm>
            <a:off x="831850" y="1838848"/>
            <a:ext cx="10528300" cy="4612194"/>
          </a:xfrm>
        </p:spPr>
        <p:txBody>
          <a:bodyPr>
            <a:normAutofit/>
          </a:bodyPr>
          <a:lstStyle/>
          <a:p>
            <a:pPr marL="342900" indent="-342900">
              <a:buClr>
                <a:schemeClr val="accent3"/>
              </a:buClr>
              <a:buFont typeface="Arial" panose="020B0604020202020204" pitchFamily="34" charset="0"/>
              <a:buChar char="•"/>
            </a:pPr>
            <a:r>
              <a:rPr lang="en-GB" sz="2800" b="1" cap="none" dirty="0"/>
              <a:t>Beginning/end of term meetings</a:t>
            </a:r>
            <a:r>
              <a:rPr lang="en-GB" sz="2800" cap="none" dirty="0"/>
              <a:t>: to monitor academic progress and confirm supervision/exam arrangements are in place.</a:t>
            </a:r>
          </a:p>
          <a:p>
            <a:pPr marL="342900" indent="-342900">
              <a:buClr>
                <a:schemeClr val="accent3"/>
              </a:buClr>
              <a:buFont typeface="Arial" panose="020B0604020202020204" pitchFamily="34" charset="0"/>
              <a:buChar char="•"/>
            </a:pPr>
            <a:r>
              <a:rPr lang="en-GB" sz="2800" b="1" cap="none" dirty="0"/>
              <a:t>Bespoke meetings</a:t>
            </a:r>
            <a:r>
              <a:rPr lang="en-GB" sz="2800" cap="none" dirty="0"/>
              <a:t>: arranged to address identified issues.</a:t>
            </a:r>
          </a:p>
          <a:p>
            <a:pPr marL="342900" indent="-342900">
              <a:buClr>
                <a:schemeClr val="accent3"/>
              </a:buClr>
              <a:buFont typeface="Arial" panose="020B0604020202020204" pitchFamily="34" charset="0"/>
              <a:buChar char="•"/>
            </a:pPr>
            <a:r>
              <a:rPr lang="en-GB" sz="2800" cap="none" dirty="0"/>
              <a:t>Make factual records of meeting outcomes.</a:t>
            </a:r>
          </a:p>
          <a:p>
            <a:pPr marL="342900" indent="-342900">
              <a:buClr>
                <a:schemeClr val="accent3"/>
              </a:buClr>
              <a:buFont typeface="Arial" panose="020B0604020202020204" pitchFamily="34" charset="0"/>
              <a:buChar char="•"/>
            </a:pPr>
            <a:r>
              <a:rPr lang="en-GB" sz="2800" b="1" cap="none" dirty="0"/>
              <a:t>Keep to boundaries</a:t>
            </a:r>
            <a:r>
              <a:rPr lang="en-GB" sz="2800" cap="none" dirty="0"/>
              <a:t>: No expectation to meet students outside scheduled meetings or events.</a:t>
            </a:r>
          </a:p>
        </p:txBody>
      </p:sp>
      <p:sp>
        <p:nvSpPr>
          <p:cNvPr id="4" name="Title 1">
            <a:extLst>
              <a:ext uri="{FF2B5EF4-FFF2-40B4-BE49-F238E27FC236}">
                <a16:creationId xmlns:a16="http://schemas.microsoft.com/office/drawing/2014/main" id="{87B63528-5FF1-85D8-8B32-C94F456D9598}"/>
              </a:ext>
            </a:extLst>
          </p:cNvPr>
          <p:cNvSpPr txBox="1">
            <a:spLocks/>
          </p:cNvSpPr>
          <p:nvPr/>
        </p:nvSpPr>
        <p:spPr>
          <a:xfrm>
            <a:off x="-1" y="135949"/>
            <a:ext cx="12192000" cy="872550"/>
          </a:xfrm>
          <a:prstGeom prst="rect">
            <a:avLst/>
          </a:prstGeom>
          <a:effectLst/>
        </p:spPr>
        <p:txBody>
          <a:bodyPr vert="horz" lIns="91440" tIns="45720" rIns="91440" bIns="45720" rtlCol="0" anchor="t" anchorCtr="0">
            <a:normAutofit/>
          </a:bodyPr>
          <a:lstStyle>
            <a:lvl1pPr algn="ctr" defTabSz="457200" rtl="0" eaLnBrk="1" latinLnBrk="0" hangingPunct="1">
              <a:spcBef>
                <a:spcPct val="0"/>
              </a:spcBef>
              <a:buNone/>
              <a:defRPr sz="4000" kern="1200" cap="all" baseline="0">
                <a:ln w="3175" cmpd="sng">
                  <a:noFill/>
                </a:ln>
                <a:solidFill>
                  <a:schemeClr val="accent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b="1" i="1" noProof="0" dirty="0">
                <a:solidFill>
                  <a:schemeClr val="accent3"/>
                </a:solidFill>
              </a:rPr>
              <a:t>GENERAL GOOD PRACTICE</a:t>
            </a:r>
          </a:p>
        </p:txBody>
      </p:sp>
      <p:sp>
        <p:nvSpPr>
          <p:cNvPr id="8" name="Title 1">
            <a:extLst>
              <a:ext uri="{FF2B5EF4-FFF2-40B4-BE49-F238E27FC236}">
                <a16:creationId xmlns:a16="http://schemas.microsoft.com/office/drawing/2014/main" id="{F833CBBB-5779-21BD-5A93-809E2630210F}"/>
              </a:ext>
            </a:extLst>
          </p:cNvPr>
          <p:cNvSpPr txBox="1">
            <a:spLocks/>
          </p:cNvSpPr>
          <p:nvPr/>
        </p:nvSpPr>
        <p:spPr>
          <a:xfrm>
            <a:off x="0" y="803869"/>
            <a:ext cx="12192000" cy="77728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800" i="1" kern="1200">
                <a:solidFill>
                  <a:schemeClr val="tx1"/>
                </a:solidFill>
                <a:latin typeface="+mj-lt"/>
                <a:ea typeface="+mj-ea"/>
                <a:cs typeface="+mj-cs"/>
              </a:defRPr>
            </a:lvl1pPr>
          </a:lstStyle>
          <a:p>
            <a:pPr algn="ctr"/>
            <a:r>
              <a:rPr lang="en-GB" sz="4000" i="0" dirty="0"/>
              <a:t>Director of Studies meetings</a:t>
            </a:r>
          </a:p>
        </p:txBody>
      </p:sp>
    </p:spTree>
    <p:extLst>
      <p:ext uri="{BB962C8B-B14F-4D97-AF65-F5344CB8AC3E}">
        <p14:creationId xmlns:p14="http://schemas.microsoft.com/office/powerpoint/2010/main" val="1912785391"/>
      </p:ext>
    </p:extLst>
  </p:cSld>
  <p:clrMapOvr>
    <a:masterClrMapping/>
  </p:clrMapOvr>
</p:sld>
</file>

<file path=ppt/theme/theme1.xml><?xml version="1.0" encoding="utf-8"?>
<a:theme xmlns:a="http://schemas.openxmlformats.org/drawingml/2006/main" name="Brush">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 id="{83ACE2F6-3F27-4C0C-9F26-3A644E012A31}" vid="{2791EB26-28CE-473B-9B2E-6D68997E89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E60C10B603FF4DBE26D3BD29F384AF" ma:contentTypeVersion="15" ma:contentTypeDescription="Create a new document." ma:contentTypeScope="" ma:versionID="e58ce89b4c76f8a0c739e82dac3061f7">
  <xsd:schema xmlns:xsd="http://www.w3.org/2001/XMLSchema" xmlns:xs="http://www.w3.org/2001/XMLSchema" xmlns:p="http://schemas.microsoft.com/office/2006/metadata/properties" xmlns:ns2="8044e7bd-83ef-4e71-91d2-bc6e41074e18" xmlns:ns3="3f2efa1c-e3b9-42c1-a6f1-48386fa3413f" targetNamespace="http://schemas.microsoft.com/office/2006/metadata/properties" ma:root="true" ma:fieldsID="d579437ab0c128c7cb7c587ea158eebd" ns2:_="" ns3:_="">
    <xsd:import namespace="8044e7bd-83ef-4e71-91d2-bc6e41074e18"/>
    <xsd:import namespace="3f2efa1c-e3b9-42c1-a6f1-48386fa3413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044e7bd-83ef-4e71-91d2-bc6e41074e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a27f011-1a9c-4bbb-bffd-f61e666ec8a0"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Location" ma:index="16" nillable="true" ma:displayName="Location" ma:indexed="true"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f2efa1c-e3b9-42c1-a6f1-48386fa3413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ec511f5-fc4f-4390-bde3-c85f42425dd5}" ma:internalName="TaxCatchAll" ma:showField="CatchAllData" ma:web="3f2efa1c-e3b9-42c1-a6f1-48386fa3413f">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044e7bd-83ef-4e71-91d2-bc6e41074e18">
      <Terms xmlns="http://schemas.microsoft.com/office/infopath/2007/PartnerControls"/>
    </lcf76f155ced4ddcb4097134ff3c332f>
    <TaxCatchAll xmlns="3f2efa1c-e3b9-42c1-a6f1-48386fa3413f" xsi:nil="true"/>
  </documentManagement>
</p:properties>
</file>

<file path=customXml/itemProps1.xml><?xml version="1.0" encoding="utf-8"?>
<ds:datastoreItem xmlns:ds="http://schemas.openxmlformats.org/officeDocument/2006/customXml" ds:itemID="{3D6C2BD5-26AA-46BE-B211-ED44A36046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044e7bd-83ef-4e71-91d2-bc6e41074e18"/>
    <ds:schemaRef ds:uri="3f2efa1c-e3b9-42c1-a6f1-48386fa341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1492B1E-59ED-4026-8A19-313ECD4C4649}">
  <ds:schemaRefs>
    <ds:schemaRef ds:uri="http://schemas.microsoft.com/sharepoint/v3/contenttype/forms"/>
  </ds:schemaRefs>
</ds:datastoreItem>
</file>

<file path=customXml/itemProps3.xml><?xml version="1.0" encoding="utf-8"?>
<ds:datastoreItem xmlns:ds="http://schemas.openxmlformats.org/officeDocument/2006/customXml" ds:itemID="{89B4F900-9C92-4A17-A4D6-230771B53BAF}">
  <ds:schemaRefs>
    <ds:schemaRef ds:uri="3f2efa1c-e3b9-42c1-a6f1-48386fa3413f"/>
    <ds:schemaRef ds:uri="http://schemas.microsoft.com/office/2006/documentManagement/types"/>
    <ds:schemaRef ds:uri="http://schemas.microsoft.com/office/2006/metadata/properties"/>
    <ds:schemaRef ds:uri="8044e7bd-83ef-4e71-91d2-bc6e41074e18"/>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Brush presentation</Template>
  <TotalTime>2076</TotalTime>
  <Words>3142</Words>
  <Application>Microsoft Office PowerPoint</Application>
  <PresentationFormat>Widescreen</PresentationFormat>
  <Paragraphs>218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Trebuchet MS</vt:lpstr>
      <vt:lpstr>Verdana</vt:lpstr>
      <vt:lpstr>Brush</vt:lpstr>
      <vt:lpstr>[College Name] Directors of Studies Training</vt:lpstr>
      <vt:lpstr>Session format</vt:lpstr>
      <vt:lpstr>Role and responsibilities</vt:lpstr>
      <vt:lpstr>PowerPoint Presentation</vt:lpstr>
      <vt:lpstr>The College’s Directors of Studies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Anthony Dangerfield</dc:creator>
  <cp:lastModifiedBy>Malcolm Millbrook</cp:lastModifiedBy>
  <cp:revision>31</cp:revision>
  <dcterms:created xsi:type="dcterms:W3CDTF">2025-02-18T17:24:47Z</dcterms:created>
  <dcterms:modified xsi:type="dcterms:W3CDTF">2025-06-18T11:56:05Z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0x0101006CE60C10B603FF4DBE26D3BD29F384AF</vt:lpwstr>
  </property>
  <property fmtid="{D5CDD505-2E9C-101B-9397-08002B2CF9AE}" pid="3" name="MediaServiceImageTags">
    <vt:lpwstr/>
  </property>
</Properties>
</file>